
<file path=[Content_Types].xml><?xml version="1.0" encoding="utf-8"?>
<Types xmlns="http://schemas.openxmlformats.org/package/2006/content-types">
  <Default Extension="emf" ContentType="image/x-emf"/>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media/image17.jpg" ContentType="image/jpeg"/>
  <Override PartName="/ppt/media/image20.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68" r:id="rId5"/>
    <p:sldId id="259" r:id="rId6"/>
    <p:sldId id="269" r:id="rId7"/>
    <p:sldId id="270" r:id="rId8"/>
    <p:sldId id="271" r:id="rId9"/>
    <p:sldId id="273" r:id="rId10"/>
    <p:sldId id="274" r:id="rId11"/>
    <p:sldId id="278" r:id="rId12"/>
    <p:sldId id="277" r:id="rId13"/>
    <p:sldId id="276" r:id="rId14"/>
    <p:sldId id="275" r:id="rId15"/>
    <p:sldId id="281" r:id="rId16"/>
    <p:sldId id="282" r:id="rId17"/>
    <p:sldId id="284" r:id="rId18"/>
    <p:sldId id="287" r:id="rId19"/>
    <p:sldId id="286" r:id="rId20"/>
    <p:sldId id="272" r:id="rId21"/>
    <p:sldId id="283" r:id="rId22"/>
    <p:sldId id="297" r:id="rId23"/>
    <p:sldId id="299" r:id="rId24"/>
    <p:sldId id="298" r:id="rId25"/>
    <p:sldId id="295" r:id="rId26"/>
    <p:sldId id="300" r:id="rId27"/>
    <p:sldId id="305" r:id="rId28"/>
    <p:sldId id="301" r:id="rId29"/>
    <p:sldId id="304" r:id="rId30"/>
    <p:sldId id="293" r:id="rId31"/>
    <p:sldId id="279" r:id="rId32"/>
    <p:sldId id="267" r:id="rId33"/>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5" d="100"/>
          <a:sy n="85" d="100"/>
        </p:scale>
        <p:origin x="1554"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4.png>
</file>

<file path=ppt/media/image15.png>
</file>

<file path=ppt/media/image16.png>
</file>

<file path=ppt/media/image17.jp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20245294-30D5-49BD-8365-D5FF45C48013}" type="datetimeFigureOut">
              <a:rPr lang="en-US" smtClean="0"/>
              <a:t>11/17/2022</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16949EE8-D6E3-4EF1-840A-7C75D4B529F1}" type="slidenum">
              <a:rPr lang="en-US" smtClean="0"/>
              <a:t>‹#›</a:t>
            </a:fld>
            <a:endParaRPr lang="en-US"/>
          </a:p>
        </p:txBody>
      </p:sp>
    </p:spTree>
    <p:extLst>
      <p:ext uri="{BB962C8B-B14F-4D97-AF65-F5344CB8AC3E}">
        <p14:creationId xmlns:p14="http://schemas.microsoft.com/office/powerpoint/2010/main" val="2955526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7525" y="51868"/>
            <a:ext cx="8968948" cy="402590"/>
          </a:xfrm>
          <a:prstGeom prst="rect">
            <a:avLst/>
          </a:prstGeom>
        </p:spPr>
        <p:txBody>
          <a:bodyPr wrap="square" lIns="0" tIns="0" rIns="0" bIns="0">
            <a:spAutoFit/>
          </a:bodyPr>
          <a:lstStyle>
            <a:lvl1pPr>
              <a:defRPr sz="2450" b="0" i="0">
                <a:solidFill>
                  <a:schemeClr val="bg1"/>
                </a:solidFill>
                <a:latin typeface="Calibri"/>
                <a:cs typeface="Calibri"/>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5" name="Holder 5"/>
          <p:cNvSpPr>
            <a:spLocks noGrp="1"/>
          </p:cNvSpPr>
          <p:nvPr>
            <p:ph type="dt" sz="half" idx="6"/>
          </p:nvPr>
        </p:nvSpPr>
        <p:spPr/>
        <p:txBody>
          <a:bodyPr lIns="0" tIns="0" rIns="0" bIns="0"/>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chemeClr val="bg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1600" b="1" i="0">
                <a:solidFill>
                  <a:schemeClr val="tx1"/>
                </a:solidFill>
                <a:latin typeface="Courier New"/>
                <a:cs typeface="Courier New"/>
              </a:defRPr>
            </a:lvl1pPr>
          </a:lstStyle>
          <a:p>
            <a:endParaRPr/>
          </a:p>
        </p:txBody>
      </p:sp>
      <p:sp>
        <p:nvSpPr>
          <p:cNvPr id="4" name="Holder 4"/>
          <p:cNvSpPr>
            <a:spLocks noGrp="1"/>
          </p:cNvSpPr>
          <p:nvPr>
            <p:ph type="ftr" sz="quarter" idx="5"/>
          </p:nvPr>
        </p:nvSpPr>
        <p:spPr/>
        <p:txBody>
          <a:bodyPr lIns="0" tIns="0" rIns="0" bIns="0"/>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5" name="Holder 5"/>
          <p:cNvSpPr>
            <a:spLocks noGrp="1"/>
          </p:cNvSpPr>
          <p:nvPr>
            <p:ph type="dt" sz="half" idx="6"/>
          </p:nvPr>
        </p:nvSpPr>
        <p:spPr/>
        <p:txBody>
          <a:bodyPr lIns="0" tIns="0" rIns="0" bIns="0"/>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chemeClr val="bg1"/>
                </a:solidFill>
                <a:latin typeface="Calibri"/>
                <a:cs typeface="Calibri"/>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6" name="Holder 6"/>
          <p:cNvSpPr>
            <a:spLocks noGrp="1"/>
          </p:cNvSpPr>
          <p:nvPr>
            <p:ph type="dt" sz="half" idx="6"/>
          </p:nvPr>
        </p:nvSpPr>
        <p:spPr/>
        <p:txBody>
          <a:bodyPr lIns="0" tIns="0" rIns="0" bIns="0"/>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chemeClr val="bg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4" name="Holder 4"/>
          <p:cNvSpPr>
            <a:spLocks noGrp="1"/>
          </p:cNvSpPr>
          <p:nvPr>
            <p:ph type="dt" sz="half" idx="6"/>
          </p:nvPr>
        </p:nvSpPr>
        <p:spPr/>
        <p:txBody>
          <a:bodyPr lIns="0" tIns="0" rIns="0" bIns="0"/>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3" name="Holder 3"/>
          <p:cNvSpPr>
            <a:spLocks noGrp="1"/>
          </p:cNvSpPr>
          <p:nvPr>
            <p:ph type="dt" sz="half" idx="6"/>
          </p:nvPr>
        </p:nvSpPr>
        <p:spPr/>
        <p:txBody>
          <a:bodyPr lIns="0" tIns="0" rIns="0" bIns="0"/>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7512789" y="51868"/>
            <a:ext cx="1543684" cy="402590"/>
          </a:xfrm>
          <a:prstGeom prst="rect">
            <a:avLst/>
          </a:prstGeom>
        </p:spPr>
        <p:txBody>
          <a:bodyPr wrap="square" lIns="0" tIns="0" rIns="0" bIns="0">
            <a:spAutoFit/>
          </a:bodyPr>
          <a:lstStyle>
            <a:lvl1pPr>
              <a:defRPr sz="2450" b="0" i="0">
                <a:solidFill>
                  <a:schemeClr val="bg1"/>
                </a:solidFill>
                <a:latin typeface="Calibri"/>
                <a:cs typeface="Calibri"/>
              </a:defRPr>
            </a:lvl1pPr>
          </a:lstStyle>
          <a:p>
            <a:endParaRPr/>
          </a:p>
        </p:txBody>
      </p:sp>
      <p:sp>
        <p:nvSpPr>
          <p:cNvPr id="3" name="Holder 3"/>
          <p:cNvSpPr>
            <a:spLocks noGrp="1"/>
          </p:cNvSpPr>
          <p:nvPr>
            <p:ph type="body" idx="1"/>
          </p:nvPr>
        </p:nvSpPr>
        <p:spPr>
          <a:xfrm>
            <a:off x="279944" y="1059648"/>
            <a:ext cx="7878445" cy="1663064"/>
          </a:xfrm>
          <a:prstGeom prst="rect">
            <a:avLst/>
          </a:prstGeom>
        </p:spPr>
        <p:txBody>
          <a:bodyPr wrap="square" lIns="0" tIns="0" rIns="0" bIns="0">
            <a:spAutoFit/>
          </a:bodyPr>
          <a:lstStyle>
            <a:lvl1pPr>
              <a:defRPr sz="1600" b="1" i="0">
                <a:solidFill>
                  <a:schemeClr val="tx1"/>
                </a:solidFill>
                <a:latin typeface="Courier New"/>
                <a:cs typeface="Courier New"/>
              </a:defRPr>
            </a:lvl1pPr>
          </a:lstStyle>
          <a:p>
            <a:endParaRPr/>
          </a:p>
        </p:txBody>
      </p:sp>
      <p:sp>
        <p:nvSpPr>
          <p:cNvPr id="4" name="Holder 4"/>
          <p:cNvSpPr>
            <a:spLocks noGrp="1"/>
          </p:cNvSpPr>
          <p:nvPr>
            <p:ph type="ftr" sz="quarter" idx="5"/>
          </p:nvPr>
        </p:nvSpPr>
        <p:spPr>
          <a:xfrm>
            <a:off x="8828292" y="6759622"/>
            <a:ext cx="167640" cy="107315"/>
          </a:xfrm>
          <a:prstGeom prst="rect">
            <a:avLst/>
          </a:prstGeom>
        </p:spPr>
        <p:txBody>
          <a:bodyPr wrap="square" lIns="0" tIns="0" rIns="0" bIns="0">
            <a:spAutoFit/>
          </a:bodyPr>
          <a:lstStyle>
            <a:lvl1pPr>
              <a:defRPr sz="550" b="0" i="0">
                <a:solidFill>
                  <a:srgbClr val="C0C0C0"/>
                </a:solidFill>
                <a:latin typeface="Arial"/>
                <a:cs typeface="Arial"/>
              </a:defRPr>
            </a:lvl1pPr>
          </a:lstStyle>
          <a:p>
            <a:pPr marL="12700">
              <a:lnSpc>
                <a:spcPct val="100000"/>
              </a:lnSpc>
              <a:spcBef>
                <a:spcPts val="70"/>
              </a:spcBef>
            </a:pPr>
            <a:r>
              <a:rPr spc="5" dirty="0"/>
              <a:t>10</a:t>
            </a:r>
            <a:r>
              <a:rPr spc="10" dirty="0"/>
              <a:t>.1</a:t>
            </a:r>
          </a:p>
        </p:txBody>
      </p:sp>
      <p:sp>
        <p:nvSpPr>
          <p:cNvPr id="5" name="Holder 5"/>
          <p:cNvSpPr>
            <a:spLocks noGrp="1"/>
          </p:cNvSpPr>
          <p:nvPr>
            <p:ph type="dt" sz="half" idx="6"/>
          </p:nvPr>
        </p:nvSpPr>
        <p:spPr>
          <a:xfrm>
            <a:off x="7843035" y="6564207"/>
            <a:ext cx="926465" cy="128240"/>
          </a:xfrm>
          <a:prstGeom prst="rect">
            <a:avLst/>
          </a:prstGeom>
        </p:spPr>
        <p:txBody>
          <a:bodyPr wrap="square" lIns="0" tIns="0" rIns="0" bIns="0">
            <a:spAutoFit/>
          </a:bodyPr>
          <a:lstStyle>
            <a:lvl1pPr>
              <a:defRPr sz="900" b="0" i="0">
                <a:solidFill>
                  <a:schemeClr val="tx1"/>
                </a:solidFill>
                <a:latin typeface="Calibri Light"/>
                <a:cs typeface="Calibri Light"/>
              </a:defRPr>
            </a:lvl1pPr>
          </a:lstStyle>
          <a:p>
            <a:pPr marL="12700">
              <a:lnSpc>
                <a:spcPts val="975"/>
              </a:lnSpc>
            </a:pPr>
            <a:r>
              <a:rPr lang="en-US" spc="5" dirty="0"/>
              <a:t>@Systems Limited</a:t>
            </a:r>
            <a:endParaRPr spc="10" dirty="0"/>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2.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8.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emf"/><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emf"/><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217" y="1061137"/>
            <a:ext cx="6115811" cy="781049"/>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1022312" y="1228016"/>
            <a:ext cx="7512087" cy="434734"/>
          </a:xfrm>
          <a:prstGeom prst="rect">
            <a:avLst/>
          </a:prstGeom>
        </p:spPr>
        <p:txBody>
          <a:bodyPr vert="horz" wrap="square" lIns="0" tIns="11430" rIns="0" bIns="0" rtlCol="0">
            <a:spAutoFit/>
          </a:bodyPr>
          <a:lstStyle/>
          <a:p>
            <a:r>
              <a:rPr lang="en-US" sz="2750" spc="5" dirty="0">
                <a:solidFill>
                  <a:srgbClr val="5B9BD4"/>
                </a:solidFill>
                <a:latin typeface="Calibri Light"/>
                <a:cs typeface="Calibri Light"/>
              </a:rPr>
              <a:t>IBM Integration Bus 10 - System Administration</a:t>
            </a:r>
          </a:p>
        </p:txBody>
      </p:sp>
      <p:sp>
        <p:nvSpPr>
          <p:cNvPr id="10"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13" name="object 13"/>
          <p:cNvSpPr txBox="1"/>
          <p:nvPr/>
        </p:nvSpPr>
        <p:spPr>
          <a:xfrm>
            <a:off x="441196" y="54153"/>
            <a:ext cx="1883410" cy="348615"/>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sz="2100" dirty="0">
                <a:solidFill>
                  <a:srgbClr val="FFFFFF"/>
                </a:solidFill>
                <a:latin typeface="Calibri"/>
                <a:cs typeface="Calibri"/>
              </a:rPr>
              <a:t>ACE</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a:latin typeface="Calibri"/>
              <a:cs typeface="Calibri"/>
            </a:endParaRPr>
          </a:p>
        </p:txBody>
      </p:sp>
      <p:sp>
        <p:nvSpPr>
          <p:cNvPr id="14"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16" name="object 16"/>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7" name="object 17"/>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18" name="object 5"/>
          <p:cNvSpPr/>
          <p:nvPr/>
        </p:nvSpPr>
        <p:spPr>
          <a:xfrm>
            <a:off x="2651759" y="4776977"/>
            <a:ext cx="1849373" cy="1849373"/>
          </a:xfrm>
          <a:prstGeom prst="rect">
            <a:avLst/>
          </a:prstGeom>
          <a:blipFill>
            <a:blip r:embed="rId3" cstate="print"/>
            <a:stretch>
              <a:fillRect/>
            </a:stretch>
          </a:blipFill>
        </p:spPr>
        <p:txBody>
          <a:bodyPr wrap="square" lIns="0" tIns="0" rIns="0" bIns="0" rtlCol="0"/>
          <a:lstStyle/>
          <a:p>
            <a:endParaRPr/>
          </a:p>
        </p:txBody>
      </p:sp>
      <p:sp>
        <p:nvSpPr>
          <p:cNvPr id="19" name="object 6"/>
          <p:cNvSpPr/>
          <p:nvPr/>
        </p:nvSpPr>
        <p:spPr>
          <a:xfrm>
            <a:off x="4047744" y="4517135"/>
            <a:ext cx="1848611" cy="1849373"/>
          </a:xfrm>
          <a:prstGeom prst="rect">
            <a:avLst/>
          </a:prstGeom>
          <a:blipFill>
            <a:blip r:embed="rId3" cstate="print"/>
            <a:stretch>
              <a:fillRect/>
            </a:stretch>
          </a:blipFill>
        </p:spPr>
        <p:txBody>
          <a:bodyPr wrap="square" lIns="0" tIns="0" rIns="0" bIns="0" rtlCol="0"/>
          <a:lstStyle/>
          <a:p>
            <a:endParaRPr/>
          </a:p>
        </p:txBody>
      </p:sp>
      <p:sp>
        <p:nvSpPr>
          <p:cNvPr id="20" name="object 7"/>
          <p:cNvSpPr/>
          <p:nvPr/>
        </p:nvSpPr>
        <p:spPr>
          <a:xfrm>
            <a:off x="5442966" y="3723132"/>
            <a:ext cx="1849373" cy="1848611"/>
          </a:xfrm>
          <a:prstGeom prst="rect">
            <a:avLst/>
          </a:prstGeom>
          <a:blipFill>
            <a:blip r:embed="rId3" cstate="print"/>
            <a:stretch>
              <a:fillRect/>
            </a:stretch>
          </a:blipFill>
        </p:spPr>
        <p:txBody>
          <a:bodyPr wrap="square" lIns="0" tIns="0" rIns="0" bIns="0" rtlCol="0"/>
          <a:lstStyle/>
          <a:p>
            <a:endParaRPr/>
          </a:p>
        </p:txBody>
      </p:sp>
      <p:sp>
        <p:nvSpPr>
          <p:cNvPr id="21" name="object 8"/>
          <p:cNvSpPr/>
          <p:nvPr/>
        </p:nvSpPr>
        <p:spPr>
          <a:xfrm>
            <a:off x="6821423" y="4517135"/>
            <a:ext cx="1848611" cy="1849373"/>
          </a:xfrm>
          <a:prstGeom prst="rect">
            <a:avLst/>
          </a:prstGeom>
          <a:blipFill>
            <a:blip r:embed="rId3" cstate="print"/>
            <a:stretch>
              <a:fillRect/>
            </a:stretch>
          </a:blipFill>
        </p:spPr>
        <p:txBody>
          <a:bodyPr wrap="square" lIns="0" tIns="0" rIns="0" bIns="0" rtlCol="0"/>
          <a:lstStyle/>
          <a:p>
            <a:endParaRPr/>
          </a:p>
        </p:txBody>
      </p:sp>
      <p:grpSp>
        <p:nvGrpSpPr>
          <p:cNvPr id="24" name="Group 23"/>
          <p:cNvGrpSpPr/>
          <p:nvPr/>
        </p:nvGrpSpPr>
        <p:grpSpPr>
          <a:xfrm>
            <a:off x="380" y="0"/>
            <a:ext cx="9144000" cy="524636"/>
            <a:chOff x="380" y="0"/>
            <a:chExt cx="9144000" cy="524636"/>
          </a:xfrm>
        </p:grpSpPr>
        <p:sp>
          <p:nvSpPr>
            <p:cNvPr id="25"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26"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27"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28" name="object 13"/>
            <p:cNvSpPr txBox="1"/>
            <p:nvPr/>
          </p:nvSpPr>
          <p:spPr>
            <a:xfrm>
              <a:off x="441196" y="54153"/>
              <a:ext cx="38260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10</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sp>
          <p:nvSpPr>
            <p:cNvPr id="29"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0"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46917"/>
          </a:xfrm>
          <a:prstGeom prst="rect">
            <a:avLst/>
          </a:prstGeom>
        </p:spPr>
        <p:txBody>
          <a:bodyPr vert="horz" wrap="square" lIns="0" tIns="15875" rIns="0" bIns="0" rtlCol="0">
            <a:spAutoFit/>
          </a:bodyPr>
          <a:lstStyle>
            <a:defPPr>
              <a:defRPr lang="en-US"/>
            </a:defPPr>
            <a:lvl1pPr marL="12700">
              <a:spcBef>
                <a:spcPts val="125"/>
              </a:spcBef>
              <a:tabLst>
                <a:tab pos="3493135" algn="l"/>
              </a:tabLst>
              <a:defRPr sz="2750" spc="-5">
                <a:solidFill>
                  <a:srgbClr val="5B9BD4"/>
                </a:solidFill>
                <a:latin typeface="Calibri Light"/>
                <a:cs typeface="Calibri Light"/>
              </a:defRPr>
            </a:lvl1pPr>
          </a:lstStyle>
          <a:p>
            <a:r>
              <a:rPr lang="en-US" dirty="0"/>
              <a:t>ACE on IBM Cloud </a:t>
            </a:r>
          </a:p>
        </p:txBody>
      </p:sp>
      <p:pic>
        <p:nvPicPr>
          <p:cNvPr id="5" name="Picture 4"/>
          <p:cNvPicPr>
            <a:picLocks noChangeAspect="1"/>
          </p:cNvPicPr>
          <p:nvPr/>
        </p:nvPicPr>
        <p:blipFill>
          <a:blip r:embed="rId2"/>
          <a:stretch>
            <a:fillRect/>
          </a:stretch>
        </p:blipFill>
        <p:spPr>
          <a:xfrm>
            <a:off x="5560789" y="1126928"/>
            <a:ext cx="3189617" cy="4711341"/>
          </a:xfrm>
          <a:prstGeom prst="rect">
            <a:avLst/>
          </a:prstGeom>
        </p:spPr>
      </p:pic>
      <p:sp>
        <p:nvSpPr>
          <p:cNvPr id="6" name="Rectangle 5"/>
          <p:cNvSpPr/>
          <p:nvPr/>
        </p:nvSpPr>
        <p:spPr>
          <a:xfrm>
            <a:off x="334264" y="1524000"/>
            <a:ext cx="5914136" cy="4801314"/>
          </a:xfrm>
          <a:prstGeom prst="rect">
            <a:avLst/>
          </a:prstGeom>
        </p:spPr>
        <p:txBody>
          <a:bodyPr wrap="square">
            <a:spAutoFit/>
          </a:bodyPr>
          <a:lstStyle/>
          <a:p>
            <a:r>
              <a:rPr lang="en-US" dirty="0"/>
              <a:t>Purchase App Connect Enterprise V11 FP 2</a:t>
            </a:r>
          </a:p>
          <a:p>
            <a:r>
              <a:rPr lang="en-US" dirty="0"/>
              <a:t>	get App Connect Designer</a:t>
            </a:r>
          </a:p>
          <a:p>
            <a:r>
              <a:rPr lang="en-US" dirty="0"/>
              <a:t>	get App Connect Toolkit</a:t>
            </a:r>
          </a:p>
          <a:p>
            <a:r>
              <a:rPr lang="en-US" dirty="0"/>
              <a:t>	</a:t>
            </a:r>
          </a:p>
          <a:p>
            <a:r>
              <a:rPr lang="en-US" dirty="0"/>
              <a:t>Limited to the number of VPC/PVU’s you purchase.</a:t>
            </a:r>
          </a:p>
          <a:p>
            <a:endParaRPr lang="en-US" dirty="0"/>
          </a:p>
          <a:p>
            <a:r>
              <a:rPr lang="en-US" dirty="0"/>
              <a:t>ACE v11.0.0.0 had the same functionality as IIB on Cloud, with</a:t>
            </a:r>
          </a:p>
          <a:p>
            <a:r>
              <a:rPr lang="en-US" dirty="0"/>
              <a:t>the addition of App Connect Designer.</a:t>
            </a:r>
          </a:p>
          <a:p>
            <a:endParaRPr lang="en-US" dirty="0"/>
          </a:p>
          <a:p>
            <a:r>
              <a:rPr lang="en-US" dirty="0"/>
              <a:t>ACE v11.0.0.1 has introduced the Node as a tech preview</a:t>
            </a:r>
          </a:p>
          <a:p>
            <a:r>
              <a:rPr lang="en-US" dirty="0"/>
              <a:t>ACE v11.0.0.2 has made the Node usable in a production</a:t>
            </a:r>
          </a:p>
          <a:p>
            <a:r>
              <a:rPr lang="en-US" dirty="0"/>
              <a:t>environment</a:t>
            </a:r>
          </a:p>
          <a:p>
            <a:endParaRPr lang="en-US" dirty="0"/>
          </a:p>
          <a:p>
            <a:r>
              <a:rPr lang="en-US" dirty="0"/>
              <a:t>IIB 10 to ACE 11 = 1:1 license</a:t>
            </a:r>
          </a:p>
          <a:p>
            <a:r>
              <a:rPr lang="en-US" dirty="0"/>
              <a:t>App Connect Enterprise V10 (aka designer) is an uplift to ACE</a:t>
            </a:r>
          </a:p>
          <a:p>
            <a:r>
              <a:rPr lang="en-US" dirty="0"/>
              <a:t>V11</a:t>
            </a:r>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21722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spcBef>
                <a:spcPts val="125"/>
              </a:spcBef>
              <a:tabLst>
                <a:tab pos="3493135" algn="l"/>
              </a:tabLst>
            </a:pPr>
            <a:r>
              <a:rPr lang="en-US" sz="2750" spc="-5" dirty="0">
                <a:solidFill>
                  <a:srgbClr val="5B9BD4"/>
                </a:solidFill>
                <a:latin typeface="Calibri Light"/>
                <a:cs typeface="Calibri Light"/>
              </a:rPr>
              <a:t>IBM ACE on </a:t>
            </a:r>
            <a:r>
              <a:rPr lang="en-US" sz="2750" spc="-5" dirty="0" err="1">
                <a:solidFill>
                  <a:srgbClr val="5B9BD4"/>
                </a:solidFill>
                <a:latin typeface="Calibri Light"/>
                <a:cs typeface="Calibri Light"/>
              </a:rPr>
              <a:t>prem</a:t>
            </a:r>
            <a:r>
              <a:rPr lang="en-US" sz="2750" spc="-5" dirty="0">
                <a:solidFill>
                  <a:srgbClr val="5B9BD4"/>
                </a:solidFill>
                <a:latin typeface="Calibri Light"/>
                <a:cs typeface="Calibri Light"/>
              </a:rPr>
              <a:t> – Server/Virtual</a:t>
            </a:r>
          </a:p>
        </p:txBody>
      </p:sp>
      <p:pic>
        <p:nvPicPr>
          <p:cNvPr id="3" name="Picture 2"/>
          <p:cNvPicPr>
            <a:picLocks noChangeAspect="1"/>
          </p:cNvPicPr>
          <p:nvPr/>
        </p:nvPicPr>
        <p:blipFill>
          <a:blip r:embed="rId2"/>
          <a:stretch>
            <a:fillRect/>
          </a:stretch>
        </p:blipFill>
        <p:spPr>
          <a:xfrm>
            <a:off x="441196" y="1600200"/>
            <a:ext cx="3372510" cy="4792406"/>
          </a:xfrm>
          <a:prstGeom prst="rect">
            <a:avLst/>
          </a:prstGeom>
        </p:spPr>
      </p:pic>
      <p:sp>
        <p:nvSpPr>
          <p:cNvPr id="4" name="Rectangle 3"/>
          <p:cNvSpPr/>
          <p:nvPr/>
        </p:nvSpPr>
        <p:spPr>
          <a:xfrm>
            <a:off x="3962400" y="1066800"/>
            <a:ext cx="4572000" cy="5632311"/>
          </a:xfrm>
          <a:prstGeom prst="rect">
            <a:avLst/>
          </a:prstGeom>
        </p:spPr>
        <p:txBody>
          <a:bodyPr>
            <a:spAutoFit/>
          </a:bodyPr>
          <a:lstStyle/>
          <a:p>
            <a:r>
              <a:rPr lang="en-US" dirty="0">
                <a:solidFill>
                  <a:srgbClr val="000000"/>
                </a:solidFill>
                <a:latin typeface="Arial" panose="020B0604020202020204" pitchFamily="34" charset="0"/>
              </a:rPr>
              <a:t>Purchase App Connect Enterprise V11 </a:t>
            </a:r>
          </a:p>
          <a:p>
            <a:pPr lvl="1"/>
            <a:r>
              <a:rPr lang="en-US" dirty="0">
                <a:solidFill>
                  <a:srgbClr val="000000"/>
                </a:solidFill>
                <a:latin typeface="Arial" panose="020B0604020202020204" pitchFamily="34" charset="0"/>
              </a:rPr>
              <a:t>• get App Connect Designer </a:t>
            </a:r>
          </a:p>
          <a:p>
            <a:pPr lvl="1"/>
            <a:r>
              <a:rPr lang="en-US" dirty="0">
                <a:solidFill>
                  <a:srgbClr val="000000"/>
                </a:solidFill>
                <a:latin typeface="Arial" panose="020B0604020202020204" pitchFamily="34" charset="0"/>
              </a:rPr>
              <a:t>• get App Connect Toolkit </a:t>
            </a:r>
          </a:p>
          <a:p>
            <a:pPr lvl="1"/>
            <a:r>
              <a:rPr lang="en-US" dirty="0">
                <a:solidFill>
                  <a:srgbClr val="000000"/>
                </a:solidFill>
                <a:latin typeface="Arial" panose="020B0604020202020204" pitchFamily="34" charset="0"/>
              </a:rPr>
              <a:t>• get entitlement to MQ advanced </a:t>
            </a:r>
          </a:p>
          <a:p>
            <a:endParaRPr lang="en-US"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NOTE: App Connect Pro and MQ can only be used with ACEv11. IF either product is used without going through ACEv11, then PVUs must be purchased </a:t>
            </a:r>
          </a:p>
          <a:p>
            <a:endParaRPr lang="en-US"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Limited to the number of PVU’s you purchase. </a:t>
            </a:r>
          </a:p>
          <a:p>
            <a:endParaRPr lang="en-US"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There are no plans, at this time, for ACE to become a CD release product. It will stay a LTS (long Term Support) product </a:t>
            </a:r>
          </a:p>
          <a:p>
            <a:endParaRPr lang="en-US" dirty="0">
              <a:solidFill>
                <a:srgbClr val="000000"/>
              </a:solidFill>
              <a:latin typeface="Arial" panose="020B0604020202020204" pitchFamily="34" charset="0"/>
            </a:endParaRPr>
          </a:p>
          <a:p>
            <a:r>
              <a:rPr lang="en-US" dirty="0">
                <a:solidFill>
                  <a:srgbClr val="000000"/>
                </a:solidFill>
                <a:latin typeface="Arial" panose="020B0604020202020204" pitchFamily="34" charset="0"/>
              </a:rPr>
              <a:t>IIB 10 to ACE 11 = 1:1 license </a:t>
            </a:r>
          </a:p>
          <a:p>
            <a:r>
              <a:rPr lang="en-US" dirty="0">
                <a:solidFill>
                  <a:srgbClr val="000000"/>
                </a:solidFill>
                <a:latin typeface="Arial" panose="020B0604020202020204" pitchFamily="34" charset="0"/>
              </a:rPr>
              <a:t>App Connect Enterprise V10 (aka designer) is an uplift to ACE V11 	</a:t>
            </a:r>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508093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IBM IIB/ACE on Private </a:t>
            </a:r>
            <a:r>
              <a:rPr lang="en-US" sz="2750" spc="-5" dirty="0" err="1">
                <a:solidFill>
                  <a:srgbClr val="5B9BD4"/>
                </a:solidFill>
                <a:latin typeface="Calibri Light"/>
                <a:cs typeface="Calibri Light"/>
              </a:rPr>
              <a:t>CLoud</a:t>
            </a:r>
            <a:endParaRPr lang="en-US" sz="2750" spc="-5" dirty="0">
              <a:solidFill>
                <a:srgbClr val="5B9BD4"/>
              </a:solidFill>
              <a:latin typeface="Calibri Light"/>
              <a:cs typeface="Calibri Light"/>
            </a:endParaRPr>
          </a:p>
        </p:txBody>
      </p:sp>
      <p:pic>
        <p:nvPicPr>
          <p:cNvPr id="3" name="Picture 2"/>
          <p:cNvPicPr>
            <a:picLocks noChangeAspect="1"/>
          </p:cNvPicPr>
          <p:nvPr/>
        </p:nvPicPr>
        <p:blipFill>
          <a:blip r:embed="rId2"/>
          <a:stretch>
            <a:fillRect/>
          </a:stretch>
        </p:blipFill>
        <p:spPr>
          <a:xfrm>
            <a:off x="4818500" y="1289997"/>
            <a:ext cx="3951000" cy="4950559"/>
          </a:xfrm>
          <a:prstGeom prst="rect">
            <a:avLst/>
          </a:prstGeom>
        </p:spPr>
      </p:pic>
      <p:sp>
        <p:nvSpPr>
          <p:cNvPr id="4" name="Rectangle 3"/>
          <p:cNvSpPr/>
          <p:nvPr/>
        </p:nvSpPr>
        <p:spPr>
          <a:xfrm>
            <a:off x="312244" y="1289997"/>
            <a:ext cx="4572000" cy="5355312"/>
          </a:xfrm>
          <a:prstGeom prst="rect">
            <a:avLst/>
          </a:prstGeom>
        </p:spPr>
        <p:txBody>
          <a:bodyPr>
            <a:spAutoFit/>
          </a:bodyPr>
          <a:lstStyle/>
          <a:p>
            <a:r>
              <a:rPr lang="en-US" dirty="0">
                <a:latin typeface="TimesNewRomanPSMT"/>
              </a:rPr>
              <a:t>Purchase App Connect Enterprise V11</a:t>
            </a:r>
          </a:p>
          <a:p>
            <a:pPr lvl="1"/>
            <a:r>
              <a:rPr lang="en-US" dirty="0">
                <a:latin typeface="TimesNewRomanPSMT"/>
              </a:rPr>
              <a:t>get App Connect Designer</a:t>
            </a:r>
          </a:p>
          <a:p>
            <a:pPr lvl="1"/>
            <a:r>
              <a:rPr lang="en-US" dirty="0">
                <a:latin typeface="TimesNewRomanPSMT"/>
              </a:rPr>
              <a:t>get App Connect Toolkit</a:t>
            </a:r>
          </a:p>
          <a:p>
            <a:pPr lvl="1"/>
            <a:r>
              <a:rPr lang="en-US" dirty="0">
                <a:latin typeface="TimesNewRomanPSMT"/>
              </a:rPr>
              <a:t>get entitlement to MQ advanced</a:t>
            </a:r>
          </a:p>
          <a:p>
            <a:pPr lvl="1"/>
            <a:endParaRPr lang="en-US" dirty="0">
              <a:latin typeface="TimesNewRomanPSMT"/>
            </a:endParaRPr>
          </a:p>
          <a:p>
            <a:r>
              <a:rPr lang="en-US" dirty="0">
                <a:latin typeface="TimesNewRomanPSMT"/>
              </a:rPr>
              <a:t>Limited to the number of PVU’s you purchase.</a:t>
            </a:r>
          </a:p>
          <a:p>
            <a:endParaRPr lang="en-US" dirty="0">
              <a:latin typeface="TimesNewRomanPSMT"/>
            </a:endParaRPr>
          </a:p>
          <a:p>
            <a:r>
              <a:rPr lang="en-US" dirty="0">
                <a:latin typeface="TimesNewRomanPSMT"/>
              </a:rPr>
              <a:t>ACE for containers comes with sample helm charts, and ACE in a Docker container, ready to deploy. </a:t>
            </a:r>
          </a:p>
          <a:p>
            <a:endParaRPr lang="en-US" dirty="0">
              <a:latin typeface="TimesNewRomanPSMT"/>
            </a:endParaRPr>
          </a:p>
          <a:p>
            <a:r>
              <a:rPr lang="en-US" dirty="0">
                <a:latin typeface="TimesNewRomanPSMT"/>
              </a:rPr>
              <a:t>NOTE: This is the developer edition of the software. You will need to use your</a:t>
            </a:r>
          </a:p>
          <a:p>
            <a:r>
              <a:rPr lang="en-US" dirty="0">
                <a:latin typeface="TimesNewRomanPSMT"/>
              </a:rPr>
              <a:t>own licensed version of the software.</a:t>
            </a:r>
          </a:p>
          <a:p>
            <a:endParaRPr lang="en-US" dirty="0">
              <a:latin typeface="TimesNewRomanPSMT"/>
            </a:endParaRPr>
          </a:p>
          <a:p>
            <a:r>
              <a:rPr lang="en-US" dirty="0">
                <a:latin typeface="TimesNewRomanPSMT"/>
              </a:rPr>
              <a:t>IIB 10 to ACE 11 = 1:1 license App Connect Enterprise V10 (aka designer) is an uplift to ACE V11</a:t>
            </a:r>
            <a:endParaRPr lang="en-US" dirty="0"/>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984511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IBM ACE on Docker</a:t>
            </a:r>
          </a:p>
        </p:txBody>
      </p:sp>
      <p:pic>
        <p:nvPicPr>
          <p:cNvPr id="3" name="Picture 2"/>
          <p:cNvPicPr>
            <a:picLocks noChangeAspect="1"/>
          </p:cNvPicPr>
          <p:nvPr/>
        </p:nvPicPr>
        <p:blipFill>
          <a:blip r:embed="rId2"/>
          <a:stretch>
            <a:fillRect/>
          </a:stretch>
        </p:blipFill>
        <p:spPr>
          <a:xfrm>
            <a:off x="5230273" y="1164222"/>
            <a:ext cx="3538438" cy="2681345"/>
          </a:xfrm>
          <a:prstGeom prst="rect">
            <a:avLst/>
          </a:prstGeom>
        </p:spPr>
      </p:pic>
      <p:sp>
        <p:nvSpPr>
          <p:cNvPr id="4" name="Rectangle 3"/>
          <p:cNvSpPr/>
          <p:nvPr/>
        </p:nvSpPr>
        <p:spPr>
          <a:xfrm>
            <a:off x="280288" y="1447800"/>
            <a:ext cx="5129911" cy="3970318"/>
          </a:xfrm>
          <a:prstGeom prst="rect">
            <a:avLst/>
          </a:prstGeom>
        </p:spPr>
        <p:txBody>
          <a:bodyPr wrap="square">
            <a:spAutoFit/>
          </a:bodyPr>
          <a:lstStyle/>
          <a:p>
            <a:r>
              <a:rPr lang="en-US" dirty="0">
                <a:latin typeface="TimesNewRomanPSMT"/>
              </a:rPr>
              <a:t>Purchase App Connect Enterprise V11</a:t>
            </a:r>
          </a:p>
          <a:p>
            <a:pPr lvl="1"/>
            <a:r>
              <a:rPr lang="en-US" dirty="0">
                <a:latin typeface="TimesNewRomanPSMT"/>
              </a:rPr>
              <a:t>get entitlement to App Connect Designer</a:t>
            </a:r>
          </a:p>
          <a:p>
            <a:pPr lvl="1"/>
            <a:r>
              <a:rPr lang="en-US" dirty="0">
                <a:latin typeface="TimesNewRomanPSMT"/>
              </a:rPr>
              <a:t>get entitlement to MQ standard</a:t>
            </a:r>
          </a:p>
          <a:p>
            <a:endParaRPr lang="en-US" dirty="0">
              <a:latin typeface="TimesNewRomanPSMT"/>
            </a:endParaRPr>
          </a:p>
          <a:p>
            <a:r>
              <a:rPr lang="en-US" dirty="0">
                <a:latin typeface="TimesNewRomanPSMT"/>
              </a:rPr>
              <a:t>Limited to the number of PVU’s you purchase.</a:t>
            </a:r>
          </a:p>
          <a:p>
            <a:endParaRPr lang="en-US" dirty="0">
              <a:latin typeface="TimesNewRomanPSMT"/>
            </a:endParaRPr>
          </a:p>
          <a:p>
            <a:r>
              <a:rPr lang="en-US" dirty="0">
                <a:latin typeface="TimesNewRomanPSMT"/>
              </a:rPr>
              <a:t>This is the same download as ACE On IBM Cloud Private. In</a:t>
            </a:r>
          </a:p>
          <a:p>
            <a:r>
              <a:rPr lang="en-US" dirty="0">
                <a:latin typeface="TimesNewRomanPSMT"/>
              </a:rPr>
              <a:t>Passport Advantage it is call ACE in Containers.</a:t>
            </a:r>
          </a:p>
          <a:p>
            <a:endParaRPr lang="en-US" dirty="0">
              <a:latin typeface="TimesNewRomanPSMT"/>
            </a:endParaRPr>
          </a:p>
          <a:p>
            <a:r>
              <a:rPr lang="en-US" dirty="0">
                <a:latin typeface="TimesNewRomanPSMT"/>
              </a:rPr>
              <a:t>IIB 10 to ACE 11 = 1:1 license</a:t>
            </a:r>
          </a:p>
          <a:p>
            <a:r>
              <a:rPr lang="en-US" dirty="0">
                <a:latin typeface="TimesNewRomanPSMT"/>
              </a:rPr>
              <a:t>App Connect Enterprise V10 (aka designer) is an uplift to ACE</a:t>
            </a:r>
          </a:p>
          <a:p>
            <a:r>
              <a:rPr lang="en-US" dirty="0">
                <a:latin typeface="TimesNewRomanPSMT"/>
              </a:rPr>
              <a:t>V11</a:t>
            </a:r>
            <a:endParaRPr lang="en-US" dirty="0"/>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745256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IBM App Connect Enterprise &amp; IBM Integration Bus</a:t>
            </a:r>
            <a:endParaRPr lang="en-US" sz="2750" spc="-5" dirty="0">
              <a:solidFill>
                <a:srgbClr val="5B9BD4"/>
              </a:solidFill>
              <a:latin typeface="Calibri Light"/>
              <a:cs typeface="Calibri Light"/>
            </a:endParaRPr>
          </a:p>
        </p:txBody>
      </p:sp>
      <p:pic>
        <p:nvPicPr>
          <p:cNvPr id="6" name="Picture 5"/>
          <p:cNvPicPr>
            <a:picLocks noChangeAspect="1"/>
          </p:cNvPicPr>
          <p:nvPr/>
        </p:nvPicPr>
        <p:blipFill>
          <a:blip r:embed="rId2"/>
          <a:stretch>
            <a:fillRect/>
          </a:stretch>
        </p:blipFill>
        <p:spPr>
          <a:xfrm>
            <a:off x="169574" y="1572874"/>
            <a:ext cx="8756238" cy="3608726"/>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148187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IBM Integration Bus architecture</a:t>
            </a:r>
            <a:endParaRPr lang="en-US" sz="2750" spc="-5" dirty="0">
              <a:solidFill>
                <a:srgbClr val="5B9BD4"/>
              </a:solidFill>
              <a:latin typeface="Calibri Light"/>
              <a:cs typeface="Calibri Light"/>
            </a:endParaRPr>
          </a:p>
        </p:txBody>
      </p:sp>
      <p:pic>
        <p:nvPicPr>
          <p:cNvPr id="4" name="Picture 3"/>
          <p:cNvPicPr>
            <a:picLocks noChangeAspect="1"/>
          </p:cNvPicPr>
          <p:nvPr/>
        </p:nvPicPr>
        <p:blipFill>
          <a:blip r:embed="rId2"/>
          <a:stretch>
            <a:fillRect/>
          </a:stretch>
        </p:blipFill>
        <p:spPr>
          <a:xfrm>
            <a:off x="169574" y="2034440"/>
            <a:ext cx="8833116" cy="4442560"/>
          </a:xfrm>
          <a:prstGeom prst="rect">
            <a:avLst/>
          </a:prstGeom>
        </p:spPr>
      </p:pic>
      <p:pic>
        <p:nvPicPr>
          <p:cNvPr id="5" name="Picture 4"/>
          <p:cNvPicPr>
            <a:picLocks noChangeAspect="1"/>
          </p:cNvPicPr>
          <p:nvPr/>
        </p:nvPicPr>
        <p:blipFill>
          <a:blip r:embed="rId3"/>
          <a:stretch>
            <a:fillRect/>
          </a:stretch>
        </p:blipFill>
        <p:spPr>
          <a:xfrm>
            <a:off x="4865892" y="717526"/>
            <a:ext cx="2133600" cy="1146724"/>
          </a:xfrm>
          <a:prstGeom prst="rect">
            <a:avLst/>
          </a:prstGeom>
        </p:spPr>
      </p:pic>
      <p:sp>
        <p:nvSpPr>
          <p:cNvPr id="7" name="Rectangle 6"/>
          <p:cNvSpPr/>
          <p:nvPr/>
        </p:nvSpPr>
        <p:spPr>
          <a:xfrm>
            <a:off x="6858000" y="1124310"/>
            <a:ext cx="2270878" cy="369332"/>
          </a:xfrm>
          <a:prstGeom prst="rect">
            <a:avLst/>
          </a:prstGeom>
        </p:spPr>
        <p:txBody>
          <a:bodyPr wrap="none">
            <a:spAutoFit/>
          </a:bodyPr>
          <a:lstStyle/>
          <a:p>
            <a:r>
              <a:rPr lang="en-US" dirty="0">
                <a:latin typeface="TimesNewRomanPSMT"/>
              </a:rPr>
              <a:t>Web Admin Console</a:t>
            </a:r>
            <a:endParaRPr lang="en-US" dirty="0"/>
          </a:p>
        </p:txBody>
      </p:sp>
      <p:pic>
        <p:nvPicPr>
          <p:cNvPr id="17" name="Picture 16"/>
          <p:cNvPicPr>
            <a:picLocks noChangeAspect="1"/>
          </p:cNvPicPr>
          <p:nvPr/>
        </p:nvPicPr>
        <p:blipFill>
          <a:blip r:embed="rId4"/>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5" cstate="print">
                    <a:extLst>
                      <a:ext uri="{BEBA8EAE-BF5A-486C-A8C5-ECC9F3942E4B}">
                        <a14:imgProps xmlns:a14="http://schemas.microsoft.com/office/drawing/2010/main">
                          <a14:imgLayer r:embed="rId6">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4"/>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40056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Node Instance – Development and Operations</a:t>
            </a:r>
            <a:endParaRPr lang="en-US" sz="2750" spc="-5" dirty="0">
              <a:solidFill>
                <a:srgbClr val="5B9BD4"/>
              </a:solidFill>
              <a:latin typeface="Calibri Light"/>
              <a:cs typeface="Calibri Ligh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47" y="1299829"/>
            <a:ext cx="8689453" cy="4987437"/>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877632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IBM App Connect Enterprise on Cloud</a:t>
            </a:r>
            <a:endParaRPr lang="en-US" sz="2750" spc="-5" dirty="0">
              <a:solidFill>
                <a:srgbClr val="5B9BD4"/>
              </a:solidFill>
              <a:latin typeface="Calibri Light"/>
              <a:cs typeface="Calibri Light"/>
            </a:endParaRPr>
          </a:p>
        </p:txBody>
      </p:sp>
      <p:pic>
        <p:nvPicPr>
          <p:cNvPr id="5" name="Picture 4"/>
          <p:cNvPicPr>
            <a:picLocks noChangeAspect="1"/>
          </p:cNvPicPr>
          <p:nvPr/>
        </p:nvPicPr>
        <p:blipFill>
          <a:blip r:embed="rId2"/>
          <a:stretch>
            <a:fillRect/>
          </a:stretch>
        </p:blipFill>
        <p:spPr>
          <a:xfrm>
            <a:off x="69410" y="1396183"/>
            <a:ext cx="8998390" cy="5046156"/>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050358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err="1">
                <a:solidFill>
                  <a:srgbClr val="5B9BD4"/>
                </a:solidFill>
                <a:latin typeface="Calibri Light"/>
                <a:cs typeface="Calibri Light"/>
              </a:rPr>
              <a:t>Previous</a:t>
            </a:r>
            <a:r>
              <a:rPr lang="fr-FR" sz="2750" spc="-5" dirty="0">
                <a:solidFill>
                  <a:srgbClr val="5B9BD4"/>
                </a:solidFill>
                <a:latin typeface="Calibri Light"/>
                <a:cs typeface="Calibri Light"/>
              </a:rPr>
              <a:t> Versions – How and </a:t>
            </a:r>
            <a:r>
              <a:rPr lang="fr-FR" sz="2750" spc="-5" dirty="0" err="1">
                <a:solidFill>
                  <a:srgbClr val="5B9BD4"/>
                </a:solidFill>
                <a:latin typeface="Calibri Light"/>
                <a:cs typeface="Calibri Light"/>
              </a:rPr>
              <a:t>What</a:t>
            </a:r>
            <a:r>
              <a:rPr lang="fr-FR" sz="2750" spc="-5" dirty="0">
                <a:solidFill>
                  <a:srgbClr val="5B9BD4"/>
                </a:solidFill>
                <a:latin typeface="Calibri Light"/>
                <a:cs typeface="Calibri Light"/>
              </a:rPr>
              <a:t> </a:t>
            </a:r>
            <a:endParaRPr lang="en-US" sz="2750" spc="-5" dirty="0">
              <a:solidFill>
                <a:srgbClr val="5B9BD4"/>
              </a:solidFill>
              <a:latin typeface="Calibri Light"/>
              <a:cs typeface="Calibri Light"/>
            </a:endParaRPr>
          </a:p>
        </p:txBody>
      </p:sp>
      <p:pic>
        <p:nvPicPr>
          <p:cNvPr id="3" name="Picture 2"/>
          <p:cNvPicPr>
            <a:picLocks noChangeAspect="1"/>
          </p:cNvPicPr>
          <p:nvPr/>
        </p:nvPicPr>
        <p:blipFill>
          <a:blip r:embed="rId2"/>
          <a:stretch>
            <a:fillRect/>
          </a:stretch>
        </p:blipFill>
        <p:spPr>
          <a:xfrm>
            <a:off x="262476" y="1600695"/>
            <a:ext cx="8619048" cy="3961905"/>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19445227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Changes in V11</a:t>
            </a:r>
            <a:endParaRPr lang="en-US" sz="2750" spc="-5" dirty="0">
              <a:solidFill>
                <a:srgbClr val="5B9BD4"/>
              </a:solidFill>
              <a:latin typeface="Calibri Light"/>
              <a:cs typeface="Calibri Light"/>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562" y="1524000"/>
            <a:ext cx="8524875" cy="3810000"/>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178431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p:nvPr/>
        </p:nvSpPr>
        <p:spPr>
          <a:xfrm>
            <a:off x="542930" y="613948"/>
            <a:ext cx="7575550" cy="5620128"/>
          </a:xfrm>
          <a:prstGeom prst="rect">
            <a:avLst/>
          </a:prstGeom>
        </p:spPr>
        <p:txBody>
          <a:bodyPr vert="horz" wrap="square" lIns="0" tIns="15875" rIns="0" bIns="0" rtlCol="0">
            <a:spAutoFit/>
          </a:bodyPr>
          <a:lstStyle/>
          <a:p>
            <a:pPr marL="12700">
              <a:lnSpc>
                <a:spcPct val="100000"/>
              </a:lnSpc>
              <a:spcBef>
                <a:spcPts val="125"/>
              </a:spcBef>
            </a:pPr>
            <a:r>
              <a:rPr sz="2750" b="0" spc="5" dirty="0">
                <a:solidFill>
                  <a:srgbClr val="5B9BD4"/>
                </a:solidFill>
                <a:latin typeface="Calibri Light"/>
                <a:cs typeface="Calibri Light"/>
              </a:rPr>
              <a:t>Unit</a:t>
            </a:r>
            <a:r>
              <a:rPr sz="2750" b="0" dirty="0">
                <a:solidFill>
                  <a:srgbClr val="5B9BD4"/>
                </a:solidFill>
                <a:latin typeface="Calibri Light"/>
                <a:cs typeface="Calibri Light"/>
              </a:rPr>
              <a:t> </a:t>
            </a:r>
            <a:r>
              <a:rPr sz="2750" b="0" spc="5" dirty="0">
                <a:solidFill>
                  <a:srgbClr val="5B9BD4"/>
                </a:solidFill>
                <a:latin typeface="Calibri Light"/>
                <a:cs typeface="Calibri Light"/>
              </a:rPr>
              <a:t>objectives</a:t>
            </a:r>
            <a:endParaRPr sz="2750" dirty="0">
              <a:latin typeface="Calibri Light"/>
              <a:cs typeface="Calibri Light"/>
            </a:endParaRPr>
          </a:p>
          <a:p>
            <a:pPr>
              <a:lnSpc>
                <a:spcPct val="100000"/>
              </a:lnSpc>
              <a:spcBef>
                <a:spcPts val="10"/>
              </a:spcBef>
            </a:pPr>
            <a:endParaRPr sz="3250" dirty="0">
              <a:latin typeface="Times New Roman"/>
              <a:cs typeface="Times New Roman"/>
            </a:endParaRPr>
          </a:p>
          <a:p>
            <a:pPr marL="13970">
              <a:lnSpc>
                <a:spcPct val="100000"/>
              </a:lnSpc>
            </a:pPr>
            <a:r>
              <a:rPr sz="2000" dirty="0">
                <a:latin typeface="Arial"/>
                <a:cs typeface="Arial"/>
              </a:rPr>
              <a:t>After completing </a:t>
            </a:r>
            <a:r>
              <a:rPr sz="2000" spc="-5" dirty="0">
                <a:latin typeface="Arial"/>
                <a:cs typeface="Arial"/>
              </a:rPr>
              <a:t>this unit, </a:t>
            </a:r>
            <a:r>
              <a:rPr sz="2000" dirty="0">
                <a:latin typeface="Arial"/>
                <a:cs typeface="Arial"/>
              </a:rPr>
              <a:t>you should </a:t>
            </a:r>
            <a:r>
              <a:rPr sz="2000" spc="-5" dirty="0">
                <a:latin typeface="Arial"/>
                <a:cs typeface="Arial"/>
              </a:rPr>
              <a:t>be </a:t>
            </a:r>
            <a:r>
              <a:rPr sz="2000" dirty="0">
                <a:latin typeface="Arial"/>
                <a:cs typeface="Arial"/>
              </a:rPr>
              <a:t>able</a:t>
            </a:r>
            <a:r>
              <a:rPr sz="2000" spc="-135" dirty="0">
                <a:latin typeface="Arial"/>
                <a:cs typeface="Arial"/>
              </a:rPr>
              <a:t> </a:t>
            </a:r>
            <a:r>
              <a:rPr sz="2000" spc="-5" dirty="0">
                <a:latin typeface="Arial"/>
                <a:cs typeface="Arial"/>
              </a:rPr>
              <a:t>to:</a:t>
            </a:r>
            <a:endParaRPr sz="2000" dirty="0">
              <a:latin typeface="Arial"/>
              <a:cs typeface="Arial"/>
            </a:endParaRPr>
          </a:p>
          <a:p>
            <a:pPr marL="260350" marR="5080" indent="-246379">
              <a:spcBef>
                <a:spcPts val="705"/>
              </a:spcBef>
              <a:buClr>
                <a:srgbClr val="1864B1"/>
              </a:buClr>
              <a:buChar char="•"/>
              <a:tabLst>
                <a:tab pos="259715" algn="l"/>
                <a:tab pos="260350" algn="l"/>
              </a:tabLst>
            </a:pPr>
            <a:r>
              <a:rPr lang="en-US" sz="2000" dirty="0">
                <a:latin typeface="Arial"/>
                <a:cs typeface="Arial"/>
              </a:rPr>
              <a:t>History of Broker</a:t>
            </a:r>
          </a:p>
          <a:p>
            <a:pPr marL="260350" marR="5080" indent="-246379">
              <a:lnSpc>
                <a:spcPct val="100000"/>
              </a:lnSpc>
              <a:spcBef>
                <a:spcPts val="705"/>
              </a:spcBef>
              <a:buClr>
                <a:srgbClr val="1864B1"/>
              </a:buClr>
              <a:buChar char="•"/>
              <a:tabLst>
                <a:tab pos="259715" algn="l"/>
                <a:tab pos="260350" algn="l"/>
              </a:tabLst>
            </a:pPr>
            <a:r>
              <a:rPr lang="en-US" sz="2000" dirty="0">
                <a:latin typeface="Arial"/>
                <a:cs typeface="Arial"/>
              </a:rPr>
              <a:t>Cast Iron History</a:t>
            </a:r>
            <a:endParaRPr sz="2000" dirty="0">
              <a:latin typeface="Arial"/>
              <a:cs typeface="Arial"/>
            </a:endParaRPr>
          </a:p>
          <a:p>
            <a:pPr marL="260350" marR="5080" indent="-246379">
              <a:lnSpc>
                <a:spcPct val="100000"/>
              </a:lnSpc>
              <a:spcBef>
                <a:spcPts val="705"/>
              </a:spcBef>
              <a:buClr>
                <a:srgbClr val="1864B1"/>
              </a:buClr>
              <a:buChar char="•"/>
              <a:tabLst>
                <a:tab pos="259715" algn="l"/>
                <a:tab pos="260350" algn="l"/>
              </a:tabLst>
            </a:pPr>
            <a:r>
              <a:rPr lang="en-US" sz="2000" dirty="0">
                <a:latin typeface="Arial"/>
                <a:cs typeface="Arial"/>
              </a:rPr>
              <a:t>Cast Iron live History</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Key Integration – IBM App Connect &amp; IBM API Connect</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Callable Flows and Hybrid Integration</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Road Map of IBM ACE</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Difference from the previous Integration Bus v10</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Forms of IBM ACE</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IBM App Connect Enterprise architecture</a:t>
            </a:r>
          </a:p>
          <a:p>
            <a:pPr marL="260350" indent="-246379">
              <a:lnSpc>
                <a:spcPct val="100000"/>
              </a:lnSpc>
              <a:spcBef>
                <a:spcPts val="705"/>
              </a:spcBef>
              <a:buClr>
                <a:srgbClr val="1864B1"/>
              </a:buClr>
              <a:buChar char="•"/>
              <a:tabLst>
                <a:tab pos="259715" algn="l"/>
                <a:tab pos="260350" algn="l"/>
              </a:tabLst>
            </a:pPr>
            <a:r>
              <a:rPr lang="en-US" sz="2000" dirty="0">
                <a:latin typeface="Arial"/>
                <a:cs typeface="Arial"/>
              </a:rPr>
              <a:t>IBM ACE agile integration (AIA)</a:t>
            </a:r>
          </a:p>
          <a:p>
            <a:pPr marL="260350" indent="-246379">
              <a:lnSpc>
                <a:spcPct val="100000"/>
              </a:lnSpc>
              <a:spcBef>
                <a:spcPts val="705"/>
              </a:spcBef>
              <a:buClr>
                <a:srgbClr val="1864B1"/>
              </a:buClr>
              <a:buChar char="•"/>
              <a:tabLst>
                <a:tab pos="259715" algn="l"/>
                <a:tab pos="260350" algn="l"/>
              </a:tabLst>
            </a:pPr>
            <a:endParaRPr sz="2000" dirty="0">
              <a:latin typeface="Arial"/>
              <a:cs typeface="Arial"/>
            </a:endParaRPr>
          </a:p>
        </p:txBody>
      </p:sp>
      <p:sp>
        <p:nvSpPr>
          <p:cNvPr id="11" name="object 11"/>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2" name="object 12"/>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title"/>
          </p:nvPr>
        </p:nvSpPr>
        <p:spPr/>
        <p:txBody>
          <a:bodyPr/>
          <a:lstStyle/>
          <a:p>
            <a:endParaRPr lang="en-US"/>
          </a:p>
        </p:txBody>
      </p:sp>
      <p:grpSp>
        <p:nvGrpSpPr>
          <p:cNvPr id="13" name="Group 12"/>
          <p:cNvGrpSpPr/>
          <p:nvPr/>
        </p:nvGrpSpPr>
        <p:grpSpPr>
          <a:xfrm>
            <a:off x="380" y="0"/>
            <a:ext cx="9144000" cy="524636"/>
            <a:chOff x="380" y="0"/>
            <a:chExt cx="9144000" cy="524636"/>
          </a:xfrm>
        </p:grpSpPr>
        <p:sp>
          <p:nvSpPr>
            <p:cNvPr id="14"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15"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16"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17"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sp>
          <p:nvSpPr>
            <p:cNvPr id="18"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19"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20" name="object 4"/>
            <p:cNvSpPr/>
            <p:nvPr/>
          </p:nvSpPr>
          <p:spPr>
            <a:xfrm>
              <a:off x="6999492" y="129973"/>
              <a:ext cx="1996440" cy="272795"/>
            </a:xfrm>
            <a:prstGeom prst="rect">
              <a:avLst/>
            </a:prstGeom>
            <a:blipFill>
              <a:blip r:embed="rId2" cstate="print">
                <a:extLst>
                  <a:ext uri="{BEBA8EAE-BF5A-486C-A8C5-ECC9F3942E4B}">
                    <a14:imgProps xmlns:a14="http://schemas.microsoft.com/office/drawing/2010/main">
                      <a14:imgLayer r:embed="rId3">
                        <a14:imgEffect>
                          <a14:brightnessContrast bright="100000" contrast="100000"/>
                        </a14:imgEffect>
                      </a14:imgLayer>
                    </a14:imgProps>
                  </a:ext>
                </a:extLst>
              </a:blip>
              <a:stretch>
                <a:fillRect/>
              </a:stretch>
            </a:blipFill>
          </p:spPr>
          <p:txBody>
            <a:bodyPr wrap="square" lIns="0" tIns="0" rIns="0" bIns="0" rtlCol="0"/>
            <a:lstStyle/>
            <a:p>
              <a:endParaRPr/>
            </a:p>
          </p:txBody>
        </p:sp>
      </p:grpSp>
      <p:pic>
        <p:nvPicPr>
          <p:cNvPr id="21" name="Picture 20"/>
          <p:cNvPicPr>
            <a:picLocks noChangeAspect="1"/>
          </p:cNvPicPr>
          <p:nvPr/>
        </p:nvPicPr>
        <p:blipFill>
          <a:blip r:embed="rId4"/>
          <a:stretch>
            <a:fillRect/>
          </a:stretch>
        </p:blipFill>
        <p:spPr>
          <a:xfrm>
            <a:off x="6954571" y="45056"/>
            <a:ext cx="2188937" cy="44785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Difference from the previous Integration Bus v10 </a:t>
            </a:r>
          </a:p>
        </p:txBody>
      </p:sp>
      <p:pic>
        <p:nvPicPr>
          <p:cNvPr id="6" name="Picture 5"/>
          <p:cNvPicPr>
            <a:picLocks noChangeAspect="1"/>
          </p:cNvPicPr>
          <p:nvPr/>
        </p:nvPicPr>
        <p:blipFill>
          <a:blip r:embed="rId2"/>
          <a:stretch>
            <a:fillRect/>
          </a:stretch>
        </p:blipFill>
        <p:spPr>
          <a:xfrm>
            <a:off x="133674" y="1523999"/>
            <a:ext cx="8926545" cy="4877139"/>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783850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App Connect Enterprise –Integration Server Internals</a:t>
            </a:r>
          </a:p>
        </p:txBody>
      </p:sp>
      <p:pic>
        <p:nvPicPr>
          <p:cNvPr id="4" name="Picture 3"/>
          <p:cNvPicPr>
            <a:picLocks noChangeAspect="1"/>
          </p:cNvPicPr>
          <p:nvPr/>
        </p:nvPicPr>
        <p:blipFill>
          <a:blip r:embed="rId2"/>
          <a:stretch>
            <a:fillRect/>
          </a:stretch>
        </p:blipFill>
        <p:spPr>
          <a:xfrm>
            <a:off x="653587" y="1562118"/>
            <a:ext cx="7331204" cy="4869335"/>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970655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Current </a:t>
            </a:r>
            <a:r>
              <a:rPr lang="en-US" sz="2750" spc="-5" dirty="0" err="1">
                <a:solidFill>
                  <a:srgbClr val="5B9BD4"/>
                </a:solidFill>
                <a:latin typeface="Calibri Light"/>
                <a:cs typeface="Calibri Light"/>
              </a:rPr>
              <a:t>Stateful</a:t>
            </a:r>
            <a:r>
              <a:rPr lang="en-US" sz="2750" spc="-5" dirty="0">
                <a:solidFill>
                  <a:srgbClr val="5B9BD4"/>
                </a:solidFill>
                <a:latin typeface="Calibri Light"/>
                <a:cs typeface="Calibri Light"/>
              </a:rPr>
              <a:t> Configuration of an Integration Server</a:t>
            </a:r>
          </a:p>
        </p:txBody>
      </p:sp>
      <p:pic>
        <p:nvPicPr>
          <p:cNvPr id="3" name="Picture 2"/>
          <p:cNvPicPr>
            <a:picLocks noChangeAspect="1"/>
          </p:cNvPicPr>
          <p:nvPr/>
        </p:nvPicPr>
        <p:blipFill>
          <a:blip r:embed="rId2"/>
          <a:stretch>
            <a:fillRect/>
          </a:stretch>
        </p:blipFill>
        <p:spPr>
          <a:xfrm>
            <a:off x="325717" y="1675096"/>
            <a:ext cx="8586395" cy="4164951"/>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172075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Architecture changes in App Connect Enterprise</a:t>
            </a:r>
          </a:p>
        </p:txBody>
      </p:sp>
      <p:pic>
        <p:nvPicPr>
          <p:cNvPr id="3" name="Picture 2"/>
          <p:cNvPicPr>
            <a:picLocks noChangeAspect="1"/>
          </p:cNvPicPr>
          <p:nvPr/>
        </p:nvPicPr>
        <p:blipFill>
          <a:blip r:embed="rId2"/>
          <a:stretch>
            <a:fillRect/>
          </a:stretch>
        </p:blipFill>
        <p:spPr>
          <a:xfrm>
            <a:off x="149206" y="1676400"/>
            <a:ext cx="8698965" cy="3870595"/>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20" name="Group 19"/>
          <p:cNvGrpSpPr/>
          <p:nvPr/>
        </p:nvGrpSpPr>
        <p:grpSpPr>
          <a:xfrm>
            <a:off x="380" y="0"/>
            <a:ext cx="9144000" cy="524636"/>
            <a:chOff x="380" y="0"/>
            <a:chExt cx="9144000" cy="524636"/>
          </a:xfrm>
        </p:grpSpPr>
        <p:grpSp>
          <p:nvGrpSpPr>
            <p:cNvPr id="29" name="Group 28"/>
            <p:cNvGrpSpPr/>
            <p:nvPr/>
          </p:nvGrpSpPr>
          <p:grpSpPr>
            <a:xfrm>
              <a:off x="380" y="0"/>
              <a:ext cx="9144000" cy="524636"/>
              <a:chOff x="380" y="0"/>
              <a:chExt cx="9144000" cy="524636"/>
            </a:xfrm>
          </p:grpSpPr>
          <p:grpSp>
            <p:nvGrpSpPr>
              <p:cNvPr id="31" name="Group 30"/>
              <p:cNvGrpSpPr/>
              <p:nvPr/>
            </p:nvGrpSpPr>
            <p:grpSpPr>
              <a:xfrm>
                <a:off x="380" y="0"/>
                <a:ext cx="9144000" cy="524636"/>
                <a:chOff x="380" y="0"/>
                <a:chExt cx="9144000" cy="524636"/>
              </a:xfrm>
            </p:grpSpPr>
            <p:sp>
              <p:nvSpPr>
                <p:cNvPr id="33"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4"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5"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6"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7"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8"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2"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30" name="Picture 29"/>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1410784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Welcome to your new friend -</a:t>
            </a:r>
            <a:r>
              <a:rPr lang="en-US" sz="2750" spc="-5" dirty="0" err="1">
                <a:solidFill>
                  <a:srgbClr val="5B9BD4"/>
                </a:solidFill>
                <a:latin typeface="Calibri Light"/>
                <a:cs typeface="Calibri Light"/>
              </a:rPr>
              <a:t>server.config.yaml</a:t>
            </a:r>
            <a:endParaRPr lang="en-US" sz="2750" spc="-5" dirty="0">
              <a:solidFill>
                <a:srgbClr val="5B9BD4"/>
              </a:solidFill>
              <a:latin typeface="Calibri Light"/>
              <a:cs typeface="Calibri Light"/>
            </a:endParaRPr>
          </a:p>
        </p:txBody>
      </p:sp>
      <p:pic>
        <p:nvPicPr>
          <p:cNvPr id="3" name="Picture 2"/>
          <p:cNvPicPr>
            <a:picLocks noChangeAspect="1"/>
          </p:cNvPicPr>
          <p:nvPr/>
        </p:nvPicPr>
        <p:blipFill>
          <a:blip r:embed="rId2"/>
          <a:stretch>
            <a:fillRect/>
          </a:stretch>
        </p:blipFill>
        <p:spPr>
          <a:xfrm>
            <a:off x="200007" y="1765938"/>
            <a:ext cx="8748342" cy="3872862"/>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528940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HTTP Listeners in IIBv10 and ACEv11</a:t>
            </a:r>
          </a:p>
        </p:txBody>
      </p:sp>
      <p:pic>
        <p:nvPicPr>
          <p:cNvPr id="3" name="Picture 2"/>
          <p:cNvPicPr>
            <a:picLocks noChangeAspect="1"/>
          </p:cNvPicPr>
          <p:nvPr/>
        </p:nvPicPr>
        <p:blipFill>
          <a:blip r:embed="rId2"/>
          <a:stretch>
            <a:fillRect/>
          </a:stretch>
        </p:blipFill>
        <p:spPr>
          <a:xfrm>
            <a:off x="116236" y="1743285"/>
            <a:ext cx="8712055" cy="3724720"/>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816697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Docker Image Options </a:t>
            </a:r>
            <a:r>
              <a:rPr lang="en-US" sz="2750" spc="-5">
                <a:solidFill>
                  <a:srgbClr val="5B9BD4"/>
                </a:solidFill>
                <a:latin typeface="Calibri Light"/>
                <a:cs typeface="Calibri Light"/>
              </a:rPr>
              <a:t>for IIB/ACE </a:t>
            </a:r>
            <a:r>
              <a:rPr lang="en-US" sz="2750" spc="-5" dirty="0">
                <a:solidFill>
                  <a:srgbClr val="5B9BD4"/>
                </a:solidFill>
                <a:latin typeface="Calibri Light"/>
                <a:cs typeface="Calibri Light"/>
              </a:rPr>
              <a:t>and MQ</a:t>
            </a:r>
          </a:p>
        </p:txBody>
      </p:sp>
      <p:pic>
        <p:nvPicPr>
          <p:cNvPr id="3" name="Picture 2"/>
          <p:cNvPicPr>
            <a:picLocks noChangeAspect="1"/>
          </p:cNvPicPr>
          <p:nvPr/>
        </p:nvPicPr>
        <p:blipFill>
          <a:blip r:embed="rId2"/>
          <a:stretch>
            <a:fillRect/>
          </a:stretch>
        </p:blipFill>
        <p:spPr>
          <a:xfrm>
            <a:off x="89288" y="1567095"/>
            <a:ext cx="8859600" cy="3995505"/>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11117139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3" y="687705"/>
            <a:ext cx="8886899" cy="446917"/>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800" spc="-5" dirty="0">
                <a:solidFill>
                  <a:srgbClr val="5B9BD4"/>
                </a:solidFill>
                <a:latin typeface="Calibri Light"/>
                <a:cs typeface="Calibri Light"/>
              </a:rPr>
              <a:t>The Benefits of servers that don’t need a local queue manager</a:t>
            </a:r>
          </a:p>
        </p:txBody>
      </p:sp>
      <p:sp>
        <p:nvSpPr>
          <p:cNvPr id="3" name="Rectangle 2"/>
          <p:cNvSpPr/>
          <p:nvPr/>
        </p:nvSpPr>
        <p:spPr>
          <a:xfrm>
            <a:off x="207264" y="1141825"/>
            <a:ext cx="8489211" cy="5632311"/>
          </a:xfrm>
          <a:prstGeom prst="rect">
            <a:avLst/>
          </a:prstGeom>
        </p:spPr>
        <p:txBody>
          <a:bodyPr wrap="square">
            <a:spAutoFit/>
          </a:bodyPr>
          <a:lstStyle/>
          <a:p>
            <a:r>
              <a:rPr lang="en-US" dirty="0"/>
              <a:t>• </a:t>
            </a:r>
            <a:r>
              <a:rPr lang="en-US" b="1" dirty="0"/>
              <a:t>SIZE</a:t>
            </a:r>
            <a:r>
              <a:rPr lang="en-US" dirty="0"/>
              <a:t>: The size of the installation is dramatically reduced, and thereby the size of the Docker image. This reduces build times due to the reduced image creation time, and deployment times as a smaller image is transported out to the environments.</a:t>
            </a:r>
          </a:p>
          <a:p>
            <a:endParaRPr lang="en-US" dirty="0"/>
          </a:p>
          <a:p>
            <a:r>
              <a:rPr lang="en-US" dirty="0"/>
              <a:t>• </a:t>
            </a:r>
            <a:r>
              <a:rPr lang="en-US" b="1" dirty="0"/>
              <a:t>MEMORY</a:t>
            </a:r>
            <a:r>
              <a:rPr lang="en-US" dirty="0"/>
              <a:t>: The running container-based on the image uses significantly less memory usage as it has no processes associated with the MQ server. Cloud infrastructure used for container-based deployment is often charged based on memory rather than CPU so this can have a significant impact on running cost.</a:t>
            </a:r>
          </a:p>
          <a:p>
            <a:endParaRPr lang="en-US" dirty="0"/>
          </a:p>
          <a:p>
            <a:r>
              <a:rPr lang="en-US" dirty="0"/>
              <a:t>• </a:t>
            </a:r>
            <a:r>
              <a:rPr lang="en-US" b="1" dirty="0"/>
              <a:t>START-UP</a:t>
            </a:r>
            <a:r>
              <a:rPr lang="en-US" dirty="0"/>
              <a:t>: Start-up times of the containers are much faster as only one operating system process is started –that of the integration engine. This improves agility by reducing test cycle time, and improves resilience and elastic scalability by being able to introduce new runtimes into a cluster more rapidly.</a:t>
            </a:r>
          </a:p>
          <a:p>
            <a:endParaRPr lang="en-US" dirty="0"/>
          </a:p>
          <a:p>
            <a:r>
              <a:rPr lang="en-US" dirty="0"/>
              <a:t>• </a:t>
            </a:r>
            <a:r>
              <a:rPr lang="en-US" b="1" dirty="0"/>
              <a:t>VOLUMES: </a:t>
            </a:r>
            <a:r>
              <a:rPr lang="en-US" dirty="0"/>
              <a:t>MQ holds its message data on persistent volumes, and specific servers need access to specific volumes within the MQ topology. If IBM App Connect Enterprise has a local MQ server, it becomes locked into this topology.  This makes it more complex to elastically add new servers to handle demand dynamically. For those using Kubernetes it may result in a </a:t>
            </a:r>
            <a:r>
              <a:rPr lang="en-US" dirty="0" err="1"/>
              <a:t>StatefulSet</a:t>
            </a:r>
            <a:r>
              <a:rPr lang="en-US" dirty="0"/>
              <a:t> rather than the more straightforward </a:t>
            </a:r>
            <a:r>
              <a:rPr lang="en-US" dirty="0" err="1"/>
              <a:t>ReplicaSet</a:t>
            </a:r>
            <a:r>
              <a:rPr lang="en-US" dirty="0"/>
              <a:t>. Once again, this makes it harder to take advantage of the cost benefits of elastic cloud infrastructure. </a:t>
            </a:r>
          </a:p>
        </p:txBody>
      </p:sp>
      <p:pic>
        <p:nvPicPr>
          <p:cNvPr id="17" name="Picture 16"/>
          <p:cNvPicPr>
            <a:picLocks noChangeAspect="1"/>
          </p:cNvPicPr>
          <p:nvPr/>
        </p:nvPicPr>
        <p:blipFill>
          <a:blip r:embed="rId2"/>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3" cstate="print">
                    <a:extLst>
                      <a:ext uri="{BEBA8EAE-BF5A-486C-A8C5-ECC9F3942E4B}">
                        <a14:imgProps xmlns:a14="http://schemas.microsoft.com/office/drawing/2010/main">
                          <a14:imgLayer r:embed="rId4">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2"/>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548478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ACE Transactions and Queue Managers (1) </a:t>
            </a:r>
          </a:p>
        </p:txBody>
      </p:sp>
      <p:pic>
        <p:nvPicPr>
          <p:cNvPr id="3" name="Picture 2"/>
          <p:cNvPicPr>
            <a:picLocks noChangeAspect="1"/>
          </p:cNvPicPr>
          <p:nvPr/>
        </p:nvPicPr>
        <p:blipFill>
          <a:blip r:embed="rId2"/>
          <a:stretch>
            <a:fillRect/>
          </a:stretch>
        </p:blipFill>
        <p:spPr>
          <a:xfrm>
            <a:off x="73343" y="1524000"/>
            <a:ext cx="8931158" cy="3733800"/>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16826607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ACE Transactions and Queue Managers (2) </a:t>
            </a:r>
          </a:p>
        </p:txBody>
      </p:sp>
      <p:pic>
        <p:nvPicPr>
          <p:cNvPr id="3" name="Picture 2"/>
          <p:cNvPicPr>
            <a:picLocks noChangeAspect="1"/>
          </p:cNvPicPr>
          <p:nvPr/>
        </p:nvPicPr>
        <p:blipFill>
          <a:blip r:embed="rId2"/>
          <a:stretch>
            <a:fillRect/>
          </a:stretch>
        </p:blipFill>
        <p:spPr>
          <a:xfrm>
            <a:off x="87068" y="1447800"/>
            <a:ext cx="8985908" cy="4002814"/>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670581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p:nvPr/>
        </p:nvSpPr>
        <p:spPr>
          <a:xfrm>
            <a:off x="441196" y="962296"/>
            <a:ext cx="7940804" cy="4081245"/>
          </a:xfrm>
          <a:prstGeom prst="rect">
            <a:avLst/>
          </a:prstGeom>
        </p:spPr>
        <p:txBody>
          <a:bodyPr vert="horz" wrap="square" lIns="0" tIns="15875" rIns="0" bIns="0" rtlCol="0">
            <a:spAutoFit/>
          </a:bodyPr>
          <a:lstStyle/>
          <a:p>
            <a:pPr marL="12700">
              <a:lnSpc>
                <a:spcPct val="100000"/>
              </a:lnSpc>
              <a:spcBef>
                <a:spcPts val="125"/>
              </a:spcBef>
            </a:pPr>
            <a:r>
              <a:rPr lang="en-US" sz="2750" spc="-35" dirty="0">
                <a:solidFill>
                  <a:srgbClr val="5B9BD4"/>
                </a:solidFill>
                <a:latin typeface="Calibri Light"/>
                <a:cs typeface="Calibri Light"/>
              </a:rPr>
              <a:t>History of Broker</a:t>
            </a:r>
          </a:p>
          <a:p>
            <a:pPr marL="12700">
              <a:lnSpc>
                <a:spcPct val="100000"/>
              </a:lnSpc>
              <a:spcBef>
                <a:spcPts val="125"/>
              </a:spcBef>
            </a:pPr>
            <a:endParaRPr lang="en-US" sz="2750" spc="-35" dirty="0">
              <a:solidFill>
                <a:srgbClr val="5B9BD4"/>
              </a:solidFill>
              <a:latin typeface="Calibri Light"/>
              <a:cs typeface="Calibri Light"/>
            </a:endParaRPr>
          </a:p>
          <a:p>
            <a:pPr marL="12700">
              <a:lnSpc>
                <a:spcPct val="100000"/>
              </a:lnSpc>
              <a:spcBef>
                <a:spcPts val="125"/>
              </a:spcBef>
            </a:pPr>
            <a:r>
              <a:rPr lang="en-US" sz="2000" dirty="0">
                <a:latin typeface="Calibri Light"/>
                <a:cs typeface="Calibri Light"/>
              </a:rPr>
              <a:t>– 1999 MQ Series Integrator (MQSI) version 1.0</a:t>
            </a:r>
          </a:p>
          <a:p>
            <a:pPr marL="12700">
              <a:lnSpc>
                <a:spcPct val="100000"/>
              </a:lnSpc>
              <a:spcBef>
                <a:spcPts val="125"/>
              </a:spcBef>
            </a:pPr>
            <a:r>
              <a:rPr lang="en-US" sz="2000" dirty="0">
                <a:latin typeface="Calibri Light"/>
                <a:cs typeface="Calibri Light"/>
              </a:rPr>
              <a:t>– 2000 MQ Series Integrator (MQSI) version 2.0</a:t>
            </a:r>
          </a:p>
          <a:p>
            <a:pPr marL="12700">
              <a:lnSpc>
                <a:spcPct val="100000"/>
              </a:lnSpc>
              <a:spcBef>
                <a:spcPts val="125"/>
              </a:spcBef>
            </a:pPr>
            <a:r>
              <a:rPr lang="en-US" sz="2000" dirty="0">
                <a:latin typeface="Calibri Light"/>
                <a:cs typeface="Calibri Light"/>
              </a:rPr>
              <a:t>– 2001 WebSphere MQ Integrator (WMI) version 2.1</a:t>
            </a:r>
          </a:p>
          <a:p>
            <a:pPr marL="12700">
              <a:lnSpc>
                <a:spcPct val="100000"/>
              </a:lnSpc>
              <a:spcBef>
                <a:spcPts val="125"/>
              </a:spcBef>
            </a:pPr>
            <a:r>
              <a:rPr lang="en-US" sz="2000" dirty="0">
                <a:latin typeface="Calibri Light"/>
                <a:cs typeface="Calibri Light"/>
              </a:rPr>
              <a:t>– 2005 WebSphere Business Integration Message Broker (WBIMB) v 5.1</a:t>
            </a:r>
          </a:p>
          <a:p>
            <a:pPr marL="12700">
              <a:lnSpc>
                <a:spcPct val="100000"/>
              </a:lnSpc>
              <a:spcBef>
                <a:spcPts val="125"/>
              </a:spcBef>
            </a:pPr>
            <a:r>
              <a:rPr lang="en-US" sz="2000" dirty="0">
                <a:latin typeface="Calibri Light"/>
                <a:cs typeface="Calibri Light"/>
              </a:rPr>
              <a:t>– 2007 WebSphere Message Broker (WMB) version 6.0</a:t>
            </a:r>
          </a:p>
          <a:p>
            <a:pPr marL="12700">
              <a:lnSpc>
                <a:spcPct val="100000"/>
              </a:lnSpc>
              <a:spcBef>
                <a:spcPts val="125"/>
              </a:spcBef>
            </a:pPr>
            <a:r>
              <a:rPr lang="en-US" sz="2000" dirty="0">
                <a:latin typeface="Calibri Light"/>
                <a:cs typeface="Calibri Light"/>
              </a:rPr>
              <a:t>– 2009 WebSphere Message Broker (WMB) version 7.0</a:t>
            </a:r>
          </a:p>
          <a:p>
            <a:pPr marL="12700">
              <a:lnSpc>
                <a:spcPct val="100000"/>
              </a:lnSpc>
              <a:spcBef>
                <a:spcPts val="125"/>
              </a:spcBef>
            </a:pPr>
            <a:r>
              <a:rPr lang="en-US" sz="2000" dirty="0">
                <a:latin typeface="Calibri Light"/>
                <a:cs typeface="Calibri Light"/>
              </a:rPr>
              <a:t>– 2011 WebSphere Message Broker (WMB) version 8.0</a:t>
            </a:r>
          </a:p>
          <a:p>
            <a:pPr marL="12700">
              <a:lnSpc>
                <a:spcPct val="100000"/>
              </a:lnSpc>
              <a:spcBef>
                <a:spcPts val="125"/>
              </a:spcBef>
            </a:pPr>
            <a:r>
              <a:rPr lang="en-US" sz="2000" dirty="0">
                <a:latin typeface="Calibri Light"/>
                <a:cs typeface="Calibri Light"/>
              </a:rPr>
              <a:t>– 2013 IBM Integration Bus (IIB) version 9s</a:t>
            </a:r>
          </a:p>
          <a:p>
            <a:pPr marL="12700">
              <a:lnSpc>
                <a:spcPct val="100000"/>
              </a:lnSpc>
              <a:spcBef>
                <a:spcPts val="125"/>
              </a:spcBef>
            </a:pPr>
            <a:r>
              <a:rPr lang="en-US" sz="2000" dirty="0">
                <a:latin typeface="Calibri Light"/>
                <a:cs typeface="Calibri Light"/>
              </a:rPr>
              <a:t>– 2015 IBM Integration Bus (IIB) version 10</a:t>
            </a:r>
          </a:p>
          <a:p>
            <a:pPr marL="12700">
              <a:lnSpc>
                <a:spcPct val="100000"/>
              </a:lnSpc>
              <a:spcBef>
                <a:spcPts val="125"/>
              </a:spcBef>
            </a:pPr>
            <a:r>
              <a:rPr lang="en-US" sz="2000" dirty="0">
                <a:latin typeface="Calibri Light"/>
                <a:cs typeface="Calibri Light"/>
              </a:rPr>
              <a:t>– 2018 Application Connect Enterprise version 11</a:t>
            </a:r>
            <a:endParaRPr sz="2000" dirty="0">
              <a:latin typeface="Calibri Light"/>
              <a:cs typeface="Calibri Light"/>
            </a:endParaRPr>
          </a:p>
        </p:txBody>
      </p:sp>
      <p:sp>
        <p:nvSpPr>
          <p:cNvPr id="11" name="object 11"/>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2" name="object 12"/>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title"/>
          </p:nvPr>
        </p:nvSpPr>
        <p:spPr/>
        <p:txBody>
          <a:bodyPr/>
          <a:lstStyle/>
          <a:p>
            <a:endParaRPr lang="en-US"/>
          </a:p>
        </p:txBody>
      </p:sp>
      <p:grpSp>
        <p:nvGrpSpPr>
          <p:cNvPr id="13" name="Group 12"/>
          <p:cNvGrpSpPr/>
          <p:nvPr/>
        </p:nvGrpSpPr>
        <p:grpSpPr>
          <a:xfrm>
            <a:off x="380" y="0"/>
            <a:ext cx="9144000" cy="524636"/>
            <a:chOff x="380" y="0"/>
            <a:chExt cx="9144000" cy="524636"/>
          </a:xfrm>
        </p:grpSpPr>
        <p:sp>
          <p:nvSpPr>
            <p:cNvPr id="14"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15"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16"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18"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19"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20" name="object 4"/>
            <p:cNvSpPr/>
            <p:nvPr/>
          </p:nvSpPr>
          <p:spPr>
            <a:xfrm>
              <a:off x="6999492" y="129973"/>
              <a:ext cx="1996440" cy="272795"/>
            </a:xfrm>
            <a:prstGeom prst="rect">
              <a:avLst/>
            </a:prstGeom>
            <a:blipFill>
              <a:blip r:embed="rId2" cstate="print">
                <a:extLst>
                  <a:ext uri="{BEBA8EAE-BF5A-486C-A8C5-ECC9F3942E4B}">
                    <a14:imgProps xmlns:a14="http://schemas.microsoft.com/office/drawing/2010/main">
                      <a14:imgLayer r:embed="rId3">
                        <a14:imgEffect>
                          <a14:brightnessContrast bright="100000" contrast="100000"/>
                        </a14:imgEffect>
                      </a14:imgLayer>
                    </a14:imgProps>
                  </a:ext>
                </a:extLst>
              </a:blip>
              <a:stretch>
                <a:fillRect/>
              </a:stretch>
            </a:blipFill>
          </p:spPr>
          <p:txBody>
            <a:bodyPr wrap="square" lIns="0" tIns="0" rIns="0" bIns="0" rtlCol="0"/>
            <a:lstStyle/>
            <a:p>
              <a:endParaRPr/>
            </a:p>
          </p:txBody>
        </p:sp>
      </p:grpSp>
      <p:pic>
        <p:nvPicPr>
          <p:cNvPr id="21" name="Picture 20"/>
          <p:cNvPicPr>
            <a:picLocks noChangeAspect="1"/>
          </p:cNvPicPr>
          <p:nvPr/>
        </p:nvPicPr>
        <p:blipFill>
          <a:blip r:embed="rId4"/>
          <a:stretch>
            <a:fillRect/>
          </a:stretch>
        </p:blipFill>
        <p:spPr>
          <a:xfrm>
            <a:off x="6954571" y="45056"/>
            <a:ext cx="2188937" cy="447859"/>
          </a:xfrm>
          <a:prstGeom prst="rect">
            <a:avLst/>
          </a:prstGeom>
        </p:spPr>
      </p:pic>
      <p:sp>
        <p:nvSpPr>
          <p:cNvPr id="22"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IBM App </a:t>
            </a:r>
            <a:r>
              <a:rPr lang="fr-FR" sz="2750" spc="-5" dirty="0" err="1">
                <a:solidFill>
                  <a:srgbClr val="5B9BD4"/>
                </a:solidFill>
                <a:latin typeface="Calibri Light"/>
                <a:cs typeface="Calibri Light"/>
              </a:rPr>
              <a:t>Connect</a:t>
            </a:r>
            <a:r>
              <a:rPr lang="fr-FR" sz="2750" spc="-5" dirty="0">
                <a:solidFill>
                  <a:srgbClr val="5B9BD4"/>
                </a:solidFill>
                <a:latin typeface="Calibri Light"/>
                <a:cs typeface="Calibri Light"/>
              </a:rPr>
              <a:t> Enterprise components </a:t>
            </a:r>
            <a:r>
              <a:rPr lang="fr-FR" sz="2750" spc="-5" dirty="0" err="1">
                <a:solidFill>
                  <a:srgbClr val="5B9BD4"/>
                </a:solidFill>
                <a:latin typeface="Calibri Light"/>
                <a:cs typeface="Calibri Light"/>
              </a:rPr>
              <a:t>Diagram</a:t>
            </a:r>
            <a:r>
              <a:rPr lang="fr-FR" sz="2750" spc="-5" dirty="0">
                <a:solidFill>
                  <a:srgbClr val="5B9BD4"/>
                </a:solidFill>
                <a:latin typeface="Calibri Light"/>
                <a:cs typeface="Calibri Light"/>
              </a:rPr>
              <a:t> - 01</a:t>
            </a:r>
            <a:endParaRPr lang="en-US" sz="2750" spc="-5" dirty="0">
              <a:solidFill>
                <a:srgbClr val="5B9BD4"/>
              </a:solidFill>
              <a:latin typeface="Calibri Light"/>
              <a:cs typeface="Calibri Light"/>
            </a:endParaRPr>
          </a:p>
        </p:txBody>
      </p:sp>
      <p:pic>
        <p:nvPicPr>
          <p:cNvPr id="3" name="Picture 2"/>
          <p:cNvPicPr>
            <a:picLocks noChangeAspect="1"/>
          </p:cNvPicPr>
          <p:nvPr/>
        </p:nvPicPr>
        <p:blipFill>
          <a:blip r:embed="rId2"/>
          <a:stretch>
            <a:fillRect/>
          </a:stretch>
        </p:blipFill>
        <p:spPr>
          <a:xfrm>
            <a:off x="1066800" y="1141676"/>
            <a:ext cx="6400000" cy="5628571"/>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731184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169574" y="687705"/>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fr-FR" sz="2750" spc="-5" dirty="0">
                <a:solidFill>
                  <a:srgbClr val="5B9BD4"/>
                </a:solidFill>
                <a:latin typeface="Calibri Light"/>
                <a:cs typeface="Calibri Light"/>
              </a:rPr>
              <a:t>IBM App </a:t>
            </a:r>
            <a:r>
              <a:rPr lang="fr-FR" sz="2750" spc="-5" dirty="0" err="1">
                <a:solidFill>
                  <a:srgbClr val="5B9BD4"/>
                </a:solidFill>
                <a:latin typeface="Calibri Light"/>
                <a:cs typeface="Calibri Light"/>
              </a:rPr>
              <a:t>Connect</a:t>
            </a:r>
            <a:r>
              <a:rPr lang="fr-FR" sz="2750" spc="-5" dirty="0">
                <a:solidFill>
                  <a:srgbClr val="5B9BD4"/>
                </a:solidFill>
                <a:latin typeface="Calibri Light"/>
                <a:cs typeface="Calibri Light"/>
              </a:rPr>
              <a:t> Enterprise components </a:t>
            </a:r>
            <a:r>
              <a:rPr lang="fr-FR" sz="2750" spc="-5" dirty="0" err="1">
                <a:solidFill>
                  <a:srgbClr val="5B9BD4"/>
                </a:solidFill>
                <a:latin typeface="Calibri Light"/>
                <a:cs typeface="Calibri Light"/>
              </a:rPr>
              <a:t>Diagram</a:t>
            </a:r>
            <a:r>
              <a:rPr lang="fr-FR" sz="2750" spc="-5" dirty="0">
                <a:solidFill>
                  <a:srgbClr val="5B9BD4"/>
                </a:solidFill>
                <a:latin typeface="Calibri Light"/>
                <a:cs typeface="Calibri Light"/>
              </a:rPr>
              <a:t> - 02</a:t>
            </a:r>
            <a:endParaRPr lang="en-US" sz="2750" spc="-5" dirty="0">
              <a:solidFill>
                <a:srgbClr val="5B9BD4"/>
              </a:solidFill>
              <a:latin typeface="Calibri Light"/>
              <a:cs typeface="Calibri Light"/>
            </a:endParaRPr>
          </a:p>
        </p:txBody>
      </p:sp>
      <p:pic>
        <p:nvPicPr>
          <p:cNvPr id="4" name="Picture 3"/>
          <p:cNvPicPr>
            <a:picLocks noChangeAspect="1"/>
          </p:cNvPicPr>
          <p:nvPr/>
        </p:nvPicPr>
        <p:blipFill>
          <a:blip r:embed="rId2"/>
          <a:stretch>
            <a:fillRect/>
          </a:stretch>
        </p:blipFill>
        <p:spPr>
          <a:xfrm>
            <a:off x="1173780" y="1101435"/>
            <a:ext cx="6674820" cy="5604165"/>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7545545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1003816" y="1297396"/>
            <a:ext cx="4241165" cy="448945"/>
          </a:xfrm>
          <a:prstGeom prst="rect">
            <a:avLst/>
          </a:prstGeom>
        </p:spPr>
        <p:txBody>
          <a:bodyPr vert="horz" wrap="square" lIns="0" tIns="15875" rIns="0" bIns="0" rtlCol="0">
            <a:spAutoFit/>
          </a:bodyPr>
          <a:lstStyle/>
          <a:p>
            <a:pPr marL="12700">
              <a:lnSpc>
                <a:spcPct val="100000"/>
              </a:lnSpc>
              <a:spcBef>
                <a:spcPts val="125"/>
              </a:spcBef>
              <a:tabLst>
                <a:tab pos="2345055" algn="l"/>
              </a:tabLst>
            </a:pPr>
            <a:r>
              <a:rPr sz="2750" b="0" spc="5" dirty="0">
                <a:solidFill>
                  <a:srgbClr val="5B9BD4"/>
                </a:solidFill>
                <a:latin typeface="Calibri Light"/>
                <a:cs typeface="Calibri Light"/>
              </a:rPr>
              <a:t>In</a:t>
            </a:r>
            <a:r>
              <a:rPr sz="2750" b="0" spc="-30" dirty="0">
                <a:solidFill>
                  <a:srgbClr val="5B9BD4"/>
                </a:solidFill>
                <a:latin typeface="Calibri Light"/>
                <a:cs typeface="Calibri Light"/>
              </a:rPr>
              <a:t>s</a:t>
            </a:r>
            <a:r>
              <a:rPr sz="2750" b="0" spc="-40" dirty="0">
                <a:solidFill>
                  <a:srgbClr val="5B9BD4"/>
                </a:solidFill>
                <a:latin typeface="Calibri Light"/>
                <a:cs typeface="Calibri Light"/>
              </a:rPr>
              <a:t>t</a:t>
            </a:r>
            <a:r>
              <a:rPr sz="2750" b="0" spc="10" dirty="0">
                <a:solidFill>
                  <a:srgbClr val="5B9BD4"/>
                </a:solidFill>
                <a:latin typeface="Calibri Light"/>
                <a:cs typeface="Calibri Light"/>
              </a:rPr>
              <a:t>a</a:t>
            </a:r>
            <a:r>
              <a:rPr sz="2750" b="0" dirty="0">
                <a:solidFill>
                  <a:srgbClr val="5B9BD4"/>
                </a:solidFill>
                <a:latin typeface="Calibri Light"/>
                <a:cs typeface="Calibri Light"/>
              </a:rPr>
              <a:t>ll</a:t>
            </a:r>
            <a:r>
              <a:rPr sz="2750" b="0" spc="-20" dirty="0">
                <a:solidFill>
                  <a:srgbClr val="5B9BD4"/>
                </a:solidFill>
                <a:latin typeface="Calibri Light"/>
                <a:cs typeface="Calibri Light"/>
              </a:rPr>
              <a:t>a</a:t>
            </a:r>
            <a:r>
              <a:rPr sz="2750" b="0" spc="5" dirty="0">
                <a:solidFill>
                  <a:srgbClr val="5B9BD4"/>
                </a:solidFill>
                <a:latin typeface="Calibri Light"/>
                <a:cs typeface="Calibri Light"/>
              </a:rPr>
              <a:t>tio</a:t>
            </a:r>
            <a:r>
              <a:rPr sz="2750" b="0" spc="10" dirty="0">
                <a:solidFill>
                  <a:srgbClr val="5B9BD4"/>
                </a:solidFill>
                <a:latin typeface="Calibri Light"/>
                <a:cs typeface="Calibri Light"/>
              </a:rPr>
              <a:t>n</a:t>
            </a:r>
            <a:r>
              <a:rPr sz="2750" b="0" spc="35" dirty="0">
                <a:solidFill>
                  <a:srgbClr val="5B9BD4"/>
                </a:solidFill>
                <a:latin typeface="Calibri Light"/>
                <a:cs typeface="Calibri Light"/>
              </a:rPr>
              <a:t> </a:t>
            </a:r>
            <a:r>
              <a:rPr sz="2750" b="0" spc="10" dirty="0">
                <a:solidFill>
                  <a:srgbClr val="5B9BD4"/>
                </a:solidFill>
                <a:latin typeface="Calibri Light"/>
                <a:cs typeface="Calibri Light"/>
              </a:rPr>
              <a:t>and</a:t>
            </a:r>
            <a:r>
              <a:rPr sz="2750" b="0" dirty="0">
                <a:solidFill>
                  <a:srgbClr val="5B9BD4"/>
                </a:solidFill>
                <a:latin typeface="Calibri Light"/>
                <a:cs typeface="Calibri Light"/>
              </a:rPr>
              <a:t>	</a:t>
            </a:r>
            <a:r>
              <a:rPr sz="2750" b="0" spc="-20" dirty="0">
                <a:solidFill>
                  <a:srgbClr val="5B9BD4"/>
                </a:solidFill>
                <a:latin typeface="Calibri Light"/>
                <a:cs typeface="Calibri Light"/>
              </a:rPr>
              <a:t>c</a:t>
            </a:r>
            <a:r>
              <a:rPr sz="2750" b="0" spc="5" dirty="0">
                <a:solidFill>
                  <a:srgbClr val="5B9BD4"/>
                </a:solidFill>
                <a:latin typeface="Calibri Light"/>
                <a:cs typeface="Calibri Light"/>
              </a:rPr>
              <a:t>o</a:t>
            </a:r>
            <a:r>
              <a:rPr sz="2750" b="0" dirty="0">
                <a:solidFill>
                  <a:srgbClr val="5B9BD4"/>
                </a:solidFill>
                <a:latin typeface="Calibri Light"/>
                <a:cs typeface="Calibri Light"/>
              </a:rPr>
              <a:t>nfi</a:t>
            </a:r>
            <a:r>
              <a:rPr sz="2750" b="0" spc="10" dirty="0">
                <a:solidFill>
                  <a:srgbClr val="5B9BD4"/>
                </a:solidFill>
                <a:latin typeface="Calibri Light"/>
                <a:cs typeface="Calibri Light"/>
              </a:rPr>
              <a:t>gu</a:t>
            </a:r>
            <a:r>
              <a:rPr sz="2750" b="0" spc="-50" dirty="0">
                <a:solidFill>
                  <a:srgbClr val="5B9BD4"/>
                </a:solidFill>
                <a:latin typeface="Calibri Light"/>
                <a:cs typeface="Calibri Light"/>
              </a:rPr>
              <a:t>r</a:t>
            </a:r>
            <a:r>
              <a:rPr sz="2750" b="0" spc="-20" dirty="0">
                <a:solidFill>
                  <a:srgbClr val="5B9BD4"/>
                </a:solidFill>
                <a:latin typeface="Calibri Light"/>
                <a:cs typeface="Calibri Light"/>
              </a:rPr>
              <a:t>a</a:t>
            </a:r>
            <a:r>
              <a:rPr sz="2750" b="0" dirty="0">
                <a:solidFill>
                  <a:srgbClr val="5B9BD4"/>
                </a:solidFill>
                <a:latin typeface="Calibri Light"/>
                <a:cs typeface="Calibri Light"/>
              </a:rPr>
              <a:t>ti</a:t>
            </a:r>
            <a:r>
              <a:rPr sz="2750" b="0" spc="10" dirty="0">
                <a:solidFill>
                  <a:srgbClr val="5B9BD4"/>
                </a:solidFill>
                <a:latin typeface="Calibri Light"/>
                <a:cs typeface="Calibri Light"/>
              </a:rPr>
              <a:t>on</a:t>
            </a:r>
            <a:endParaRPr sz="2750">
              <a:latin typeface="Calibri Light"/>
              <a:cs typeface="Calibri Light"/>
            </a:endParaRPr>
          </a:p>
        </p:txBody>
      </p:sp>
      <p:sp>
        <p:nvSpPr>
          <p:cNvPr id="9" name="object 9"/>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11" name="object 11"/>
          <p:cNvSpPr txBox="1">
            <a:spLocks noGrp="1"/>
          </p:cNvSpPr>
          <p:nvPr>
            <p:ph type="ctrTitle"/>
          </p:nvPr>
        </p:nvSpPr>
        <p:spPr>
          <a:prstGeom prst="rect">
            <a:avLst/>
          </a:prstGeom>
        </p:spPr>
        <p:txBody>
          <a:bodyPr vert="horz" wrap="square" lIns="0" tIns="15240" rIns="0" bIns="0" rtlCol="0">
            <a:spAutoFit/>
          </a:bodyPr>
          <a:lstStyle/>
          <a:p>
            <a:pPr marL="7437755">
              <a:lnSpc>
                <a:spcPct val="100000"/>
              </a:lnSpc>
              <a:spcBef>
                <a:spcPts val="120"/>
              </a:spcBef>
            </a:pPr>
            <a:r>
              <a:rPr spc="-10" dirty="0"/>
              <a:t>Systems</a:t>
            </a:r>
            <a:r>
              <a:rPr spc="-65" dirty="0"/>
              <a:t> </a:t>
            </a:r>
            <a:r>
              <a:rPr spc="-5" dirty="0"/>
              <a:t>ltd.</a:t>
            </a:r>
          </a:p>
        </p:txBody>
      </p:sp>
      <p:sp>
        <p:nvSpPr>
          <p:cNvPr id="12" name="object 12"/>
          <p:cNvSpPr txBox="1"/>
          <p:nvPr/>
        </p:nvSpPr>
        <p:spPr>
          <a:xfrm>
            <a:off x="441196" y="54153"/>
            <a:ext cx="1883410" cy="348615"/>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sz="2100" dirty="0">
                <a:solidFill>
                  <a:srgbClr val="FFFFFF"/>
                </a:solidFill>
                <a:latin typeface="Calibri"/>
                <a:cs typeface="Calibri"/>
              </a:rPr>
              <a:t>ACE</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a:latin typeface="Calibri"/>
              <a:cs typeface="Calibri"/>
            </a:endParaRPr>
          </a:p>
        </p:txBody>
      </p:sp>
      <p:sp>
        <p:nvSpPr>
          <p:cNvPr id="13" name="object 13"/>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17" name="object 5"/>
          <p:cNvSpPr/>
          <p:nvPr/>
        </p:nvSpPr>
        <p:spPr>
          <a:xfrm>
            <a:off x="2356965" y="4603242"/>
            <a:ext cx="1849373" cy="1849373"/>
          </a:xfrm>
          <a:prstGeom prst="rect">
            <a:avLst/>
          </a:prstGeom>
          <a:blipFill>
            <a:blip r:embed="rId2" cstate="print"/>
            <a:stretch>
              <a:fillRect/>
            </a:stretch>
          </a:blipFill>
        </p:spPr>
        <p:txBody>
          <a:bodyPr wrap="square" lIns="0" tIns="0" rIns="0" bIns="0" rtlCol="0"/>
          <a:lstStyle/>
          <a:p>
            <a:endParaRPr/>
          </a:p>
        </p:txBody>
      </p:sp>
      <p:sp>
        <p:nvSpPr>
          <p:cNvPr id="18" name="object 6"/>
          <p:cNvSpPr/>
          <p:nvPr/>
        </p:nvSpPr>
        <p:spPr>
          <a:xfrm>
            <a:off x="3752950" y="4343400"/>
            <a:ext cx="1848611" cy="1849373"/>
          </a:xfrm>
          <a:prstGeom prst="rect">
            <a:avLst/>
          </a:prstGeom>
          <a:blipFill>
            <a:blip r:embed="rId2" cstate="print"/>
            <a:stretch>
              <a:fillRect/>
            </a:stretch>
          </a:blipFill>
        </p:spPr>
        <p:txBody>
          <a:bodyPr wrap="square" lIns="0" tIns="0" rIns="0" bIns="0" rtlCol="0"/>
          <a:lstStyle/>
          <a:p>
            <a:endParaRPr/>
          </a:p>
        </p:txBody>
      </p:sp>
      <p:sp>
        <p:nvSpPr>
          <p:cNvPr id="19" name="object 7"/>
          <p:cNvSpPr/>
          <p:nvPr/>
        </p:nvSpPr>
        <p:spPr>
          <a:xfrm>
            <a:off x="5148172" y="3549397"/>
            <a:ext cx="1849373" cy="1848611"/>
          </a:xfrm>
          <a:prstGeom prst="rect">
            <a:avLst/>
          </a:prstGeom>
          <a:blipFill>
            <a:blip r:embed="rId2" cstate="print"/>
            <a:stretch>
              <a:fillRect/>
            </a:stretch>
          </a:blipFill>
        </p:spPr>
        <p:txBody>
          <a:bodyPr wrap="square" lIns="0" tIns="0" rIns="0" bIns="0" rtlCol="0"/>
          <a:lstStyle/>
          <a:p>
            <a:endParaRPr/>
          </a:p>
        </p:txBody>
      </p:sp>
      <p:sp>
        <p:nvSpPr>
          <p:cNvPr id="20" name="object 8"/>
          <p:cNvSpPr/>
          <p:nvPr/>
        </p:nvSpPr>
        <p:spPr>
          <a:xfrm>
            <a:off x="6526629" y="4343400"/>
            <a:ext cx="1848611" cy="1849373"/>
          </a:xfrm>
          <a:prstGeom prst="rect">
            <a:avLst/>
          </a:prstGeom>
          <a:blipFill>
            <a:blip r:embed="rId2" cstate="print"/>
            <a:stretch>
              <a:fillRect/>
            </a:stretch>
          </a:blipFill>
        </p:spPr>
        <p:txBody>
          <a:bodyPr wrap="square" lIns="0" tIns="0" rIns="0" bIns="0" rtlCol="0"/>
          <a:lstStyle/>
          <a:p>
            <a:endParaRPr/>
          </a:p>
        </p:txBody>
      </p:sp>
      <p:pic>
        <p:nvPicPr>
          <p:cNvPr id="21" name="Picture 20"/>
          <p:cNvPicPr>
            <a:picLocks noChangeAspect="1"/>
          </p:cNvPicPr>
          <p:nvPr/>
        </p:nvPicPr>
        <p:blipFill>
          <a:blip r:embed="rId3"/>
          <a:stretch>
            <a:fillRect/>
          </a:stretch>
        </p:blipFill>
        <p:spPr>
          <a:xfrm>
            <a:off x="6954571" y="45056"/>
            <a:ext cx="2188937" cy="447859"/>
          </a:xfrm>
          <a:prstGeom prst="rect">
            <a:avLst/>
          </a:prstGeom>
        </p:spPr>
      </p:pic>
      <p:grpSp>
        <p:nvGrpSpPr>
          <p:cNvPr id="22" name="Group 21"/>
          <p:cNvGrpSpPr/>
          <p:nvPr/>
        </p:nvGrpSpPr>
        <p:grpSpPr>
          <a:xfrm>
            <a:off x="380" y="0"/>
            <a:ext cx="9144000" cy="524636"/>
            <a:chOff x="380" y="0"/>
            <a:chExt cx="9144000" cy="524636"/>
          </a:xfrm>
        </p:grpSpPr>
        <p:grpSp>
          <p:nvGrpSpPr>
            <p:cNvPr id="23" name="Group 22"/>
            <p:cNvGrpSpPr/>
            <p:nvPr/>
          </p:nvGrpSpPr>
          <p:grpSpPr>
            <a:xfrm>
              <a:off x="380" y="0"/>
              <a:ext cx="9144000" cy="524636"/>
              <a:chOff x="380" y="0"/>
              <a:chExt cx="9144000" cy="524636"/>
            </a:xfrm>
          </p:grpSpPr>
          <p:grpSp>
            <p:nvGrpSpPr>
              <p:cNvPr id="25" name="Group 24"/>
              <p:cNvGrpSpPr/>
              <p:nvPr/>
            </p:nvGrpSpPr>
            <p:grpSpPr>
              <a:xfrm>
                <a:off x="380" y="0"/>
                <a:ext cx="9144000" cy="524636"/>
                <a:chOff x="380" y="0"/>
                <a:chExt cx="9144000" cy="524636"/>
              </a:xfrm>
            </p:grpSpPr>
            <p:sp>
              <p:nvSpPr>
                <p:cNvPr id="27"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28"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7"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8"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9"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40"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26"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4" name="Picture 23"/>
            <p:cNvPicPr>
              <a:picLocks noChangeAspect="1"/>
            </p:cNvPicPr>
            <p:nvPr/>
          </p:nvPicPr>
          <p:blipFill>
            <a:blip r:embed="rId3"/>
            <a:stretch>
              <a:fillRect/>
            </a:stretch>
          </p:blipFill>
          <p:spPr>
            <a:xfrm>
              <a:off x="6954571" y="60916"/>
              <a:ext cx="2188937" cy="447859"/>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p:nvPr/>
        </p:nvSpPr>
        <p:spPr>
          <a:xfrm>
            <a:off x="441196" y="962296"/>
            <a:ext cx="7940804" cy="439223"/>
          </a:xfrm>
          <a:prstGeom prst="rect">
            <a:avLst/>
          </a:prstGeom>
        </p:spPr>
        <p:txBody>
          <a:bodyPr vert="horz" wrap="square" lIns="0" tIns="15875" rIns="0" bIns="0" rtlCol="0">
            <a:spAutoFit/>
          </a:bodyPr>
          <a:lstStyle/>
          <a:p>
            <a:pPr marL="12700">
              <a:lnSpc>
                <a:spcPct val="100000"/>
              </a:lnSpc>
              <a:spcBef>
                <a:spcPts val="125"/>
              </a:spcBef>
            </a:pPr>
            <a:r>
              <a:rPr lang="en-US" sz="2750" spc="-35" dirty="0" err="1">
                <a:solidFill>
                  <a:srgbClr val="5B9BD4"/>
                </a:solidFill>
                <a:latin typeface="Calibri Light"/>
                <a:cs typeface="Calibri Light"/>
              </a:rPr>
              <a:t>CastIron</a:t>
            </a:r>
            <a:r>
              <a:rPr lang="en-US" sz="2750" spc="-35" dirty="0">
                <a:solidFill>
                  <a:srgbClr val="5B9BD4"/>
                </a:solidFill>
                <a:latin typeface="Calibri Light"/>
                <a:cs typeface="Calibri Light"/>
              </a:rPr>
              <a:t> (On Premise) History</a:t>
            </a:r>
          </a:p>
        </p:txBody>
      </p:sp>
      <p:sp>
        <p:nvSpPr>
          <p:cNvPr id="11" name="object 11"/>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2" name="object 12"/>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title"/>
          </p:nvPr>
        </p:nvSpPr>
        <p:spPr/>
        <p:txBody>
          <a:bodyPr/>
          <a:lstStyle/>
          <a:p>
            <a:endParaRPr lang="en-US"/>
          </a:p>
        </p:txBody>
      </p:sp>
      <p:sp>
        <p:nvSpPr>
          <p:cNvPr id="3" name="Rectangle 2"/>
          <p:cNvSpPr/>
          <p:nvPr/>
        </p:nvSpPr>
        <p:spPr>
          <a:xfrm>
            <a:off x="3501912" y="1482704"/>
            <a:ext cx="5410200" cy="3693319"/>
          </a:xfrm>
          <a:prstGeom prst="rect">
            <a:avLst/>
          </a:prstGeom>
        </p:spPr>
        <p:txBody>
          <a:bodyPr wrap="square">
            <a:spAutoFit/>
          </a:bodyPr>
          <a:lstStyle/>
          <a:p>
            <a:pPr marL="285750" indent="-285750">
              <a:buFont typeface="Arial" panose="020B0604020202020204" pitchFamily="34" charset="0"/>
              <a:buChar char="•"/>
            </a:pPr>
            <a:r>
              <a:rPr lang="en-US" dirty="0"/>
              <a:t>2001 Cast Iron Systems is born</a:t>
            </a:r>
          </a:p>
          <a:p>
            <a:pPr marL="285750" indent="-285750">
              <a:buFont typeface="Arial" panose="020B0604020202020204" pitchFamily="34" charset="0"/>
              <a:buChar char="•"/>
            </a:pPr>
            <a:r>
              <a:rPr lang="en-US" dirty="0"/>
              <a:t>2010 IBM acquired </a:t>
            </a:r>
            <a:r>
              <a:rPr lang="en-US" dirty="0" err="1"/>
              <a:t>CastIron</a:t>
            </a:r>
            <a:r>
              <a:rPr lang="en-US" dirty="0"/>
              <a:t> System</a:t>
            </a:r>
          </a:p>
          <a:p>
            <a:pPr marL="285750" indent="-285750">
              <a:buFont typeface="Arial" panose="020B0604020202020204" pitchFamily="34" charset="0"/>
              <a:buChar char="•"/>
            </a:pPr>
            <a:r>
              <a:rPr lang="en-US" dirty="0"/>
              <a:t>2010 IBM WebSphere </a:t>
            </a:r>
            <a:r>
              <a:rPr lang="en-US" dirty="0" err="1"/>
              <a:t>CastIron</a:t>
            </a:r>
            <a:r>
              <a:rPr lang="en-US" dirty="0"/>
              <a:t> is introduced</a:t>
            </a:r>
          </a:p>
          <a:p>
            <a:pPr marL="742950" lvl="1" indent="-285750">
              <a:buFont typeface="Arial" panose="020B0604020202020204" pitchFamily="34" charset="0"/>
              <a:buChar char="•"/>
            </a:pPr>
            <a:r>
              <a:rPr lang="en-US" dirty="0"/>
              <a:t>Deployed on </a:t>
            </a:r>
            <a:r>
              <a:rPr lang="en-US" dirty="0" err="1"/>
              <a:t>DataPower</a:t>
            </a:r>
            <a:r>
              <a:rPr lang="en-US" dirty="0"/>
              <a:t> Physical (WebSphere </a:t>
            </a:r>
            <a:r>
              <a:rPr lang="en-US" dirty="0" err="1"/>
              <a:t>DataPower</a:t>
            </a:r>
            <a:r>
              <a:rPr lang="en-US" dirty="0"/>
              <a:t> Cast Iron Appliance XH40)</a:t>
            </a:r>
          </a:p>
          <a:p>
            <a:pPr marL="742950" lvl="1" indent="-285750">
              <a:buFont typeface="Arial" panose="020B0604020202020204" pitchFamily="34" charset="0"/>
              <a:buChar char="•"/>
            </a:pPr>
            <a:r>
              <a:rPr lang="en-US" dirty="0"/>
              <a:t>Deployed on </a:t>
            </a:r>
            <a:r>
              <a:rPr lang="en-US" dirty="0" err="1"/>
              <a:t>DataPower</a:t>
            </a:r>
            <a:r>
              <a:rPr lang="en-US" dirty="0"/>
              <a:t> Virtual (WebSphere Cast Iron Hypervisor Edition)</a:t>
            </a:r>
          </a:p>
          <a:p>
            <a:pPr marL="742950" lvl="1" indent="-285750">
              <a:buFont typeface="Arial" panose="020B0604020202020204" pitchFamily="34" charset="0"/>
              <a:buChar char="•"/>
            </a:pPr>
            <a:r>
              <a:rPr lang="en-US" dirty="0"/>
              <a:t>Deployed on SaaS. (IBM Cast Iron Cloud)</a:t>
            </a:r>
          </a:p>
          <a:p>
            <a:pPr marL="285750" indent="-285750">
              <a:buFont typeface="Arial" panose="020B0604020202020204" pitchFamily="34" charset="0"/>
              <a:buChar char="•"/>
            </a:pPr>
            <a:r>
              <a:rPr lang="en-US" dirty="0"/>
              <a:t>2015 IBM WebSphere Cast Iron integration. (studio, live)</a:t>
            </a:r>
          </a:p>
          <a:p>
            <a:pPr marL="285750" indent="-285750">
              <a:buFont typeface="Arial" panose="020B0604020202020204" pitchFamily="34" charset="0"/>
              <a:buChar char="•"/>
            </a:pPr>
            <a:r>
              <a:rPr lang="en-US" dirty="0"/>
              <a:t>2016 rebranded as IBM App Connect Studio</a:t>
            </a:r>
          </a:p>
          <a:p>
            <a:pPr marL="285750" indent="-285750">
              <a:buFont typeface="Arial" panose="020B0604020202020204" pitchFamily="34" charset="0"/>
              <a:buChar char="•"/>
            </a:pPr>
            <a:r>
              <a:rPr lang="en-US" dirty="0"/>
              <a:t>2017 rebranded IBM App Connect Professional</a:t>
            </a:r>
          </a:p>
          <a:p>
            <a:pPr marL="285750" indent="-285750">
              <a:buFont typeface="Arial" panose="020B0604020202020204" pitchFamily="34" charset="0"/>
              <a:buChar char="•"/>
            </a:pPr>
            <a:r>
              <a:rPr lang="en-US" dirty="0"/>
              <a:t>2018 new features</a:t>
            </a:r>
          </a:p>
        </p:txBody>
      </p:sp>
      <p:pic>
        <p:nvPicPr>
          <p:cNvPr id="5" name="Picture 4"/>
          <p:cNvPicPr>
            <a:picLocks noChangeAspect="1"/>
          </p:cNvPicPr>
          <p:nvPr/>
        </p:nvPicPr>
        <p:blipFill>
          <a:blip r:embed="rId2"/>
          <a:stretch>
            <a:fillRect/>
          </a:stretch>
        </p:blipFill>
        <p:spPr>
          <a:xfrm>
            <a:off x="1294791" y="1839179"/>
            <a:ext cx="1849441" cy="4064906"/>
          </a:xfrm>
          <a:prstGeom prst="rect">
            <a:avLst/>
          </a:prstGeom>
        </p:spPr>
      </p:pic>
      <p:pic>
        <p:nvPicPr>
          <p:cNvPr id="21" name="Picture 20"/>
          <p:cNvPicPr>
            <a:picLocks noChangeAspect="1"/>
          </p:cNvPicPr>
          <p:nvPr/>
        </p:nvPicPr>
        <p:blipFill>
          <a:blip r:embed="rId3"/>
          <a:stretch>
            <a:fillRect/>
          </a:stretch>
        </p:blipFill>
        <p:spPr>
          <a:xfrm>
            <a:off x="6954571" y="45056"/>
            <a:ext cx="2188937" cy="447859"/>
          </a:xfrm>
          <a:prstGeom prst="rect">
            <a:avLst/>
          </a:prstGeom>
        </p:spPr>
      </p:pic>
      <p:grpSp>
        <p:nvGrpSpPr>
          <p:cNvPr id="7" name="Group 6"/>
          <p:cNvGrpSpPr/>
          <p:nvPr/>
        </p:nvGrpSpPr>
        <p:grpSpPr>
          <a:xfrm>
            <a:off x="380" y="0"/>
            <a:ext cx="9144000" cy="524636"/>
            <a:chOff x="380" y="0"/>
            <a:chExt cx="9144000" cy="524636"/>
          </a:xfrm>
        </p:grpSpPr>
        <p:grpSp>
          <p:nvGrpSpPr>
            <p:cNvPr id="6" name="Group 5"/>
            <p:cNvGrpSpPr/>
            <p:nvPr/>
          </p:nvGrpSpPr>
          <p:grpSpPr>
            <a:xfrm>
              <a:off x="380" y="0"/>
              <a:ext cx="9144000" cy="524636"/>
              <a:chOff x="380" y="0"/>
              <a:chExt cx="9144000" cy="524636"/>
            </a:xfrm>
          </p:grpSpPr>
          <p:grpSp>
            <p:nvGrpSpPr>
              <p:cNvPr id="4" name="Group 3"/>
              <p:cNvGrpSpPr/>
              <p:nvPr/>
            </p:nvGrpSpPr>
            <p:grpSpPr>
              <a:xfrm>
                <a:off x="380" y="0"/>
                <a:ext cx="9144000" cy="524636"/>
                <a:chOff x="380" y="0"/>
                <a:chExt cx="9144000" cy="524636"/>
              </a:xfrm>
            </p:grpSpPr>
            <p:sp>
              <p:nvSpPr>
                <p:cNvPr id="14"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15"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16"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18"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19"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20"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23"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4" name="Picture 23"/>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786873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p:nvPr/>
        </p:nvSpPr>
        <p:spPr>
          <a:xfrm>
            <a:off x="685800" y="762000"/>
            <a:ext cx="54203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b="0" spc="-5" dirty="0">
                <a:solidFill>
                  <a:srgbClr val="5B9BD4"/>
                </a:solidFill>
                <a:latin typeface="Calibri Light"/>
                <a:cs typeface="Calibri Light"/>
              </a:rPr>
              <a:t>Cast Iron Live History</a:t>
            </a:r>
          </a:p>
        </p:txBody>
      </p:sp>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4" name="Rectangle 3"/>
          <p:cNvSpPr/>
          <p:nvPr/>
        </p:nvSpPr>
        <p:spPr>
          <a:xfrm>
            <a:off x="3421380" y="1438587"/>
            <a:ext cx="5182430" cy="3785652"/>
          </a:xfrm>
          <a:prstGeom prst="rect">
            <a:avLst/>
          </a:prstGeom>
        </p:spPr>
        <p:txBody>
          <a:bodyPr wrap="square">
            <a:spAutoFit/>
          </a:bodyPr>
          <a:lstStyle/>
          <a:p>
            <a:pPr marL="342900" indent="-342900">
              <a:buFont typeface="Arial" panose="020B0604020202020204" pitchFamily="34" charset="0"/>
              <a:buChar char="•"/>
            </a:pPr>
            <a:r>
              <a:rPr lang="en-US" sz="2000" dirty="0"/>
              <a:t>2001- 2015 see previous slide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2016 IBM WebSphere Cast Iron Live dies and IBM App Connect Professional on Cloud is born (total rebuild)</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2018 IBM App Connect Professional on Cloud merges with IIB to become IBM App Connect Enterprise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2018 IBM App Connect Professional is still available as a separate product</a:t>
            </a:r>
          </a:p>
        </p:txBody>
      </p:sp>
      <p:pic>
        <p:nvPicPr>
          <p:cNvPr id="5" name="Picture 4"/>
          <p:cNvPicPr>
            <a:picLocks noChangeAspect="1"/>
          </p:cNvPicPr>
          <p:nvPr/>
        </p:nvPicPr>
        <p:blipFill>
          <a:blip r:embed="rId2"/>
          <a:stretch>
            <a:fillRect/>
          </a:stretch>
        </p:blipFill>
        <p:spPr>
          <a:xfrm>
            <a:off x="1066800" y="1240552"/>
            <a:ext cx="2030759" cy="4965188"/>
          </a:xfrm>
          <a:prstGeom prst="rect">
            <a:avLst/>
          </a:prstGeom>
        </p:spPr>
      </p:pic>
      <p:grpSp>
        <p:nvGrpSpPr>
          <p:cNvPr id="60" name="Group 59"/>
          <p:cNvGrpSpPr/>
          <p:nvPr/>
        </p:nvGrpSpPr>
        <p:grpSpPr>
          <a:xfrm>
            <a:off x="380" y="0"/>
            <a:ext cx="9144000" cy="524636"/>
            <a:chOff x="380" y="0"/>
            <a:chExt cx="9144000" cy="524636"/>
          </a:xfrm>
        </p:grpSpPr>
        <p:grpSp>
          <p:nvGrpSpPr>
            <p:cNvPr id="61" name="Group 60"/>
            <p:cNvGrpSpPr/>
            <p:nvPr/>
          </p:nvGrpSpPr>
          <p:grpSpPr>
            <a:xfrm>
              <a:off x="380" y="0"/>
              <a:ext cx="9144000" cy="524636"/>
              <a:chOff x="380" y="0"/>
              <a:chExt cx="9144000" cy="524636"/>
            </a:xfrm>
          </p:grpSpPr>
          <p:grpSp>
            <p:nvGrpSpPr>
              <p:cNvPr id="63" name="Group 62"/>
              <p:cNvGrpSpPr/>
              <p:nvPr/>
            </p:nvGrpSpPr>
            <p:grpSpPr>
              <a:xfrm>
                <a:off x="380" y="0"/>
                <a:ext cx="9144000" cy="524636"/>
                <a:chOff x="380" y="0"/>
                <a:chExt cx="9144000" cy="524636"/>
              </a:xfrm>
            </p:grpSpPr>
            <p:sp>
              <p:nvSpPr>
                <p:cNvPr id="65"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66"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67"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68"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69"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70" name="object 4"/>
                <p:cNvSpPr/>
                <p:nvPr/>
              </p:nvSpPr>
              <p:spPr>
                <a:xfrm>
                  <a:off x="6999492" y="129973"/>
                  <a:ext cx="1996440" cy="272795"/>
                </a:xfrm>
                <a:prstGeom prst="rect">
                  <a:avLst/>
                </a:prstGeom>
                <a:blipFill>
                  <a:blip r:embed="rId3" cstate="print">
                    <a:extLst>
                      <a:ext uri="{BEBA8EAE-BF5A-486C-A8C5-ECC9F3942E4B}">
                        <a14:imgProps xmlns:a14="http://schemas.microsoft.com/office/drawing/2010/main">
                          <a14:imgLayer r:embed="rId4">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64"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62" name="Picture 61"/>
            <p:cNvPicPr>
              <a:picLocks noChangeAspect="1"/>
            </p:cNvPicPr>
            <p:nvPr/>
          </p:nvPicPr>
          <p:blipFill>
            <a:blip r:embed="rId5"/>
            <a:stretch>
              <a:fillRect/>
            </a:stretch>
          </p:blipFill>
          <p:spPr>
            <a:xfrm>
              <a:off x="6954571" y="60916"/>
              <a:ext cx="2188937" cy="447859"/>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pic>
        <p:nvPicPr>
          <p:cNvPr id="6" name="Picture 5"/>
          <p:cNvPicPr>
            <a:picLocks noChangeAspect="1"/>
          </p:cNvPicPr>
          <p:nvPr/>
        </p:nvPicPr>
        <p:blipFill>
          <a:blip r:embed="rId2"/>
          <a:stretch>
            <a:fillRect/>
          </a:stretch>
        </p:blipFill>
        <p:spPr>
          <a:xfrm>
            <a:off x="250792" y="1295400"/>
            <a:ext cx="8489211" cy="5181600"/>
          </a:xfrm>
          <a:prstGeom prst="rect">
            <a:avLst/>
          </a:prstGeom>
        </p:spPr>
      </p:pic>
      <p:sp>
        <p:nvSpPr>
          <p:cNvPr id="18" name="object 3"/>
          <p:cNvSpPr txBox="1"/>
          <p:nvPr/>
        </p:nvSpPr>
        <p:spPr>
          <a:xfrm>
            <a:off x="370840" y="685800"/>
            <a:ext cx="54203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b="0" spc="-5" dirty="0">
                <a:solidFill>
                  <a:srgbClr val="5B9BD4"/>
                </a:solidFill>
                <a:latin typeface="Calibri Light"/>
                <a:cs typeface="Calibri Light"/>
              </a:rPr>
              <a:t>App Connect Integration </a:t>
            </a:r>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94042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370840" y="685800"/>
            <a:ext cx="54203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b="0" spc="-5" dirty="0">
                <a:solidFill>
                  <a:srgbClr val="5B9BD4"/>
                </a:solidFill>
                <a:latin typeface="Calibri Light"/>
                <a:cs typeface="Calibri Light"/>
              </a:rPr>
              <a:t>Creating truly hybrid integration</a:t>
            </a:r>
          </a:p>
        </p:txBody>
      </p:sp>
      <p:pic>
        <p:nvPicPr>
          <p:cNvPr id="3" name="Picture 2"/>
          <p:cNvPicPr>
            <a:picLocks noChangeAspect="1"/>
          </p:cNvPicPr>
          <p:nvPr/>
        </p:nvPicPr>
        <p:blipFill>
          <a:blip r:embed="rId2"/>
          <a:stretch>
            <a:fillRect/>
          </a:stretch>
        </p:blipFill>
        <p:spPr>
          <a:xfrm>
            <a:off x="5260810" y="1315684"/>
            <a:ext cx="3733800" cy="3914428"/>
          </a:xfrm>
          <a:prstGeom prst="rect">
            <a:avLst/>
          </a:prstGeom>
        </p:spPr>
      </p:pic>
      <p:sp>
        <p:nvSpPr>
          <p:cNvPr id="4" name="Rectangle 3"/>
          <p:cNvSpPr/>
          <p:nvPr/>
        </p:nvSpPr>
        <p:spPr>
          <a:xfrm>
            <a:off x="441196" y="1268697"/>
            <a:ext cx="5121404" cy="4524315"/>
          </a:xfrm>
          <a:prstGeom prst="rect">
            <a:avLst/>
          </a:prstGeom>
        </p:spPr>
        <p:txBody>
          <a:bodyPr wrap="square">
            <a:spAutoFit/>
          </a:bodyPr>
          <a:lstStyle/>
          <a:p>
            <a:r>
              <a:rPr lang="en-US" sz="1600" dirty="0">
                <a:solidFill>
                  <a:srgbClr val="00B0F0"/>
                </a:solidFill>
                <a:latin typeface="Arial" panose="020B0604020202020204" pitchFamily="34" charset="0"/>
              </a:rPr>
              <a:t>Callable flows - ability for a flow to call another flow directly, these flows can be running in cloud or locally </a:t>
            </a:r>
          </a:p>
          <a:p>
            <a:r>
              <a:rPr lang="en-US" sz="1600" dirty="0">
                <a:solidFill>
                  <a:srgbClr val="000000"/>
                </a:solidFill>
                <a:latin typeface="Arial" panose="020B0604020202020204" pitchFamily="34" charset="0"/>
              </a:rPr>
              <a:t>•    Designer can call toolkit message flows and vice- versa </a:t>
            </a:r>
          </a:p>
          <a:p>
            <a:r>
              <a:rPr lang="en-US" sz="1600" dirty="0">
                <a:solidFill>
                  <a:srgbClr val="000000"/>
                </a:solidFill>
                <a:latin typeface="Arial" panose="020B0604020202020204" pitchFamily="34" charset="0"/>
              </a:rPr>
              <a:t>•    Designer has native access to callable flows in UI </a:t>
            </a:r>
          </a:p>
          <a:p>
            <a:endParaRPr lang="en-US" sz="1600" dirty="0">
              <a:solidFill>
                <a:srgbClr val="000000"/>
              </a:solidFill>
              <a:latin typeface="Arial" panose="020B0604020202020204" pitchFamily="34" charset="0"/>
            </a:endParaRPr>
          </a:p>
          <a:p>
            <a:r>
              <a:rPr lang="en-US" sz="1600" dirty="0">
                <a:solidFill>
                  <a:srgbClr val="00B0F0"/>
                </a:solidFill>
                <a:latin typeface="Arial" panose="020B0604020202020204" pitchFamily="34" charset="0"/>
              </a:rPr>
              <a:t>Why use callable flow? </a:t>
            </a:r>
          </a:p>
          <a:p>
            <a:r>
              <a:rPr lang="en-US" sz="1600" dirty="0">
                <a:solidFill>
                  <a:srgbClr val="000000"/>
                </a:solidFill>
                <a:latin typeface="Arial" panose="020B0604020202020204" pitchFamily="34" charset="0"/>
              </a:rPr>
              <a:t>•    Create Hybrid flows: </a:t>
            </a:r>
          </a:p>
          <a:p>
            <a:pPr lvl="1"/>
            <a:r>
              <a:rPr lang="en-US" sz="1600" dirty="0">
                <a:solidFill>
                  <a:srgbClr val="000000"/>
                </a:solidFill>
                <a:latin typeface="Courier New" panose="02070309020205020404" pitchFamily="49" charset="0"/>
              </a:rPr>
              <a:t>o </a:t>
            </a:r>
            <a:r>
              <a:rPr lang="en-US" sz="1600" dirty="0">
                <a:solidFill>
                  <a:srgbClr val="000000"/>
                </a:solidFill>
                <a:latin typeface="Arial" panose="020B0604020202020204" pitchFamily="34" charset="0"/>
              </a:rPr>
              <a:t>run and manage your integrations efficiently </a:t>
            </a:r>
          </a:p>
          <a:p>
            <a:pPr lvl="1"/>
            <a:r>
              <a:rPr lang="en-US" sz="1600" dirty="0">
                <a:solidFill>
                  <a:srgbClr val="000000"/>
                </a:solidFill>
                <a:latin typeface="Courier New" panose="02070309020205020404" pitchFamily="49" charset="0"/>
              </a:rPr>
              <a:t>o </a:t>
            </a:r>
            <a:r>
              <a:rPr lang="en-US" sz="1600" dirty="0">
                <a:solidFill>
                  <a:srgbClr val="000000"/>
                </a:solidFill>
                <a:latin typeface="Arial" panose="020B0604020202020204" pitchFamily="34" charset="0"/>
              </a:rPr>
              <a:t>Split labor-intensive/complex flows </a:t>
            </a:r>
          </a:p>
          <a:p>
            <a:endParaRPr lang="en-US" sz="1600" dirty="0">
              <a:solidFill>
                <a:srgbClr val="000000"/>
              </a:solidFill>
              <a:latin typeface="Arial" panose="020B0604020202020204" pitchFamily="34" charset="0"/>
            </a:endParaRPr>
          </a:p>
          <a:p>
            <a:r>
              <a:rPr lang="en-US" sz="1600" dirty="0">
                <a:solidFill>
                  <a:srgbClr val="000000"/>
                </a:solidFill>
                <a:latin typeface="Arial" panose="020B0604020202020204" pitchFamily="34" charset="0"/>
              </a:rPr>
              <a:t>Security: </a:t>
            </a:r>
          </a:p>
          <a:p>
            <a:r>
              <a:rPr lang="en-US" sz="1600" dirty="0">
                <a:solidFill>
                  <a:srgbClr val="000000"/>
                </a:solidFill>
                <a:latin typeface="Arial" panose="020B0604020202020204" pitchFamily="34" charset="0"/>
              </a:rPr>
              <a:t>•    Control who has access to what </a:t>
            </a:r>
          </a:p>
          <a:p>
            <a:endParaRPr lang="en-US" sz="1600" dirty="0">
              <a:solidFill>
                <a:srgbClr val="000000"/>
              </a:solidFill>
              <a:latin typeface="Arial" panose="020B0604020202020204" pitchFamily="34" charset="0"/>
            </a:endParaRPr>
          </a:p>
          <a:p>
            <a:r>
              <a:rPr lang="en-US" sz="1600" dirty="0">
                <a:solidFill>
                  <a:srgbClr val="000000"/>
                </a:solidFill>
                <a:latin typeface="Arial" panose="020B0604020202020204" pitchFamily="34" charset="0"/>
              </a:rPr>
              <a:t>Re-usability: </a:t>
            </a:r>
          </a:p>
          <a:p>
            <a:r>
              <a:rPr lang="en-US" sz="1600" dirty="0">
                <a:solidFill>
                  <a:srgbClr val="050503"/>
                </a:solidFill>
                <a:latin typeface="Arial" panose="020B0604020202020204" pitchFamily="34" charset="0"/>
              </a:rPr>
              <a:t>•    </a:t>
            </a:r>
            <a:r>
              <a:rPr lang="en-US" sz="1600" dirty="0">
                <a:solidFill>
                  <a:srgbClr val="000000"/>
                </a:solidFill>
                <a:latin typeface="Arial" panose="020B0604020202020204" pitchFamily="34" charset="0"/>
              </a:rPr>
              <a:t>A callable flow can be invoked by multiple different flows </a:t>
            </a:r>
          </a:p>
          <a:p>
            <a:r>
              <a:rPr lang="en-US" sz="1600" dirty="0">
                <a:solidFill>
                  <a:srgbClr val="000000"/>
                </a:solidFill>
                <a:latin typeface="Arial" panose="020B0604020202020204" pitchFamily="34" charset="0"/>
              </a:rPr>
              <a:t>	</a:t>
            </a:r>
          </a:p>
        </p:txBody>
      </p:sp>
      <p:sp>
        <p:nvSpPr>
          <p:cNvPr id="5" name="Rectangle 4"/>
          <p:cNvSpPr/>
          <p:nvPr/>
        </p:nvSpPr>
        <p:spPr>
          <a:xfrm>
            <a:off x="651939" y="5640877"/>
            <a:ext cx="4572000" cy="923330"/>
          </a:xfrm>
          <a:prstGeom prst="rect">
            <a:avLst/>
          </a:prstGeom>
        </p:spPr>
        <p:txBody>
          <a:bodyPr>
            <a:spAutoFit/>
          </a:bodyPr>
          <a:lstStyle/>
          <a:p>
            <a:pPr marL="285750" indent="-285750">
              <a:buFont typeface="Wingdings" panose="05000000000000000000" pitchFamily="2" charset="2"/>
              <a:buChar char="ü"/>
            </a:pPr>
            <a:r>
              <a:rPr lang="en-US" dirty="0">
                <a:solidFill>
                  <a:srgbClr val="0571BC"/>
                </a:solidFill>
                <a:latin typeface="Calibri" panose="020F0502020204030204" pitchFamily="34" charset="0"/>
              </a:rPr>
              <a:t>Speeds interaction between IT and other</a:t>
            </a:r>
          </a:p>
          <a:p>
            <a:pPr marL="285750" indent="-285750">
              <a:buFont typeface="Wingdings" panose="05000000000000000000" pitchFamily="2" charset="2"/>
              <a:buChar char="ü"/>
            </a:pPr>
            <a:r>
              <a:rPr lang="en-US" dirty="0">
                <a:solidFill>
                  <a:srgbClr val="0571BC"/>
                </a:solidFill>
                <a:latin typeface="Calibri" panose="020F0502020204030204" pitchFamily="34" charset="0"/>
              </a:rPr>
              <a:t>users Maintain security practices </a:t>
            </a:r>
          </a:p>
          <a:p>
            <a:pPr marL="285750" indent="-285750">
              <a:buFont typeface="Wingdings" panose="05000000000000000000" pitchFamily="2" charset="2"/>
              <a:buChar char="ü"/>
            </a:pPr>
            <a:r>
              <a:rPr lang="en-US" dirty="0">
                <a:solidFill>
                  <a:srgbClr val="0571BC"/>
                </a:solidFill>
                <a:latin typeface="Calibri" panose="020F0502020204030204" pitchFamily="34" charset="0"/>
              </a:rPr>
              <a:t>Integrations remain unchanged </a:t>
            </a:r>
            <a:endParaRPr lang="en-US" dirty="0"/>
          </a:p>
        </p:txBody>
      </p:sp>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38" name="Group 37"/>
          <p:cNvGrpSpPr/>
          <p:nvPr/>
        </p:nvGrpSpPr>
        <p:grpSpPr>
          <a:xfrm>
            <a:off x="380" y="0"/>
            <a:ext cx="9144000" cy="524636"/>
            <a:chOff x="380" y="0"/>
            <a:chExt cx="9144000" cy="524636"/>
          </a:xfrm>
        </p:grpSpPr>
        <p:grpSp>
          <p:nvGrpSpPr>
            <p:cNvPr id="39" name="Group 38"/>
            <p:cNvGrpSpPr/>
            <p:nvPr/>
          </p:nvGrpSpPr>
          <p:grpSpPr>
            <a:xfrm>
              <a:off x="380" y="0"/>
              <a:ext cx="9144000" cy="524636"/>
              <a:chOff x="380" y="0"/>
              <a:chExt cx="9144000" cy="524636"/>
            </a:xfrm>
          </p:grpSpPr>
          <p:grpSp>
            <p:nvGrpSpPr>
              <p:cNvPr id="41" name="Group 40"/>
              <p:cNvGrpSpPr/>
              <p:nvPr/>
            </p:nvGrpSpPr>
            <p:grpSpPr>
              <a:xfrm>
                <a:off x="380" y="0"/>
                <a:ext cx="9144000" cy="524636"/>
                <a:chOff x="380" y="0"/>
                <a:chExt cx="9144000" cy="524636"/>
              </a:xfrm>
            </p:grpSpPr>
            <p:sp>
              <p:nvSpPr>
                <p:cNvPr id="43"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44"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45"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46"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47"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48"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42"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40" name="Picture 39"/>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062000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p:txBody>
          <a:bodyPr/>
          <a:lstStyle/>
          <a:p>
            <a:endParaRPr lang="en-US"/>
          </a:p>
        </p:txBody>
      </p:sp>
      <p:sp>
        <p:nvSpPr>
          <p:cNvPr id="18" name="object 3"/>
          <p:cNvSpPr txBox="1"/>
          <p:nvPr/>
        </p:nvSpPr>
        <p:spPr>
          <a:xfrm>
            <a:off x="370840" y="685800"/>
            <a:ext cx="54203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b="0" spc="-5" dirty="0">
                <a:solidFill>
                  <a:srgbClr val="5B9BD4"/>
                </a:solidFill>
                <a:latin typeface="Calibri Light"/>
                <a:cs typeface="Calibri Light"/>
              </a:rPr>
              <a:t>IBM IIB - Broker ROADMAP </a:t>
            </a:r>
          </a:p>
        </p:txBody>
      </p:sp>
      <p:pic>
        <p:nvPicPr>
          <p:cNvPr id="9" name="Picture 8"/>
          <p:cNvPicPr>
            <a:picLocks noChangeAspect="1"/>
          </p:cNvPicPr>
          <p:nvPr/>
        </p:nvPicPr>
        <p:blipFill>
          <a:blip r:embed="rId2"/>
          <a:stretch>
            <a:fillRect/>
          </a:stretch>
        </p:blipFill>
        <p:spPr>
          <a:xfrm>
            <a:off x="265438" y="1223728"/>
            <a:ext cx="8758000" cy="4829178"/>
          </a:xfrm>
          <a:prstGeom prst="rect">
            <a:avLst/>
          </a:prstGeom>
        </p:spPr>
      </p:pic>
      <p:pic>
        <p:nvPicPr>
          <p:cNvPr id="17" name="Picture 16"/>
          <p:cNvPicPr>
            <a:picLocks noChangeAspect="1"/>
          </p:cNvPicPr>
          <p:nvPr/>
        </p:nvPicPr>
        <p:blipFill>
          <a:blip r:embed="rId3"/>
          <a:stretch>
            <a:fillRect/>
          </a:stretch>
        </p:blipFill>
        <p:spPr>
          <a:xfrm>
            <a:off x="6954571" y="45056"/>
            <a:ext cx="2188937" cy="447859"/>
          </a:xfrm>
          <a:prstGeom prst="rect">
            <a:avLst/>
          </a:prstGeom>
        </p:spPr>
      </p:pic>
      <p:grpSp>
        <p:nvGrpSpPr>
          <p:cNvPr id="19" name="Group 18"/>
          <p:cNvGrpSpPr/>
          <p:nvPr/>
        </p:nvGrpSpPr>
        <p:grpSpPr>
          <a:xfrm>
            <a:off x="380" y="0"/>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4" cstate="print">
                    <a:extLst>
                      <a:ext uri="{BEBA8EAE-BF5A-486C-A8C5-ECC9F3942E4B}">
                        <a14:imgProps xmlns:a14="http://schemas.microsoft.com/office/drawing/2010/main">
                          <a14:imgLayer r:embed="rId5">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3"/>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2086225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object 15"/>
          <p:cNvSpPr txBox="1">
            <a:spLocks noGrp="1"/>
          </p:cNvSpPr>
          <p:nvPr>
            <p:ph type="dt" sz="half" idx="6"/>
          </p:nvPr>
        </p:nvSpPr>
        <p:spPr>
          <a:xfrm>
            <a:off x="7843035" y="6564207"/>
            <a:ext cx="926465" cy="128240"/>
          </a:xfrm>
          <a:prstGeom prst="rect">
            <a:avLst/>
          </a:prstGeom>
        </p:spPr>
        <p:txBody>
          <a:bodyPr vert="horz" wrap="square" lIns="0" tIns="0" rIns="0" bIns="0" rtlCol="0">
            <a:spAutoFit/>
          </a:bodyPr>
          <a:lstStyle/>
          <a:p>
            <a:pPr marL="12700">
              <a:lnSpc>
                <a:spcPts val="975"/>
              </a:lnSpc>
            </a:pPr>
            <a:r>
              <a:rPr lang="en-US" spc="5" dirty="0"/>
              <a:t>@Systems Limited</a:t>
            </a:r>
            <a:endParaRPr spc="10" dirty="0"/>
          </a:p>
        </p:txBody>
      </p:sp>
      <p:sp>
        <p:nvSpPr>
          <p:cNvPr id="16" name="object 16"/>
          <p:cNvSpPr txBox="1">
            <a:spLocks noGrp="1"/>
          </p:cNvSpPr>
          <p:nvPr>
            <p:ph type="ftr" sz="quarter" idx="5"/>
          </p:nvPr>
        </p:nvSpPr>
        <p:spPr>
          <a:prstGeom prst="rect">
            <a:avLst/>
          </a:prstGeom>
        </p:spPr>
        <p:txBody>
          <a:bodyPr vert="horz" wrap="square" lIns="0" tIns="8890" rIns="0" bIns="0" rtlCol="0">
            <a:spAutoFit/>
          </a:bodyPr>
          <a:lstStyle/>
          <a:p>
            <a:pPr marL="12700">
              <a:lnSpc>
                <a:spcPct val="100000"/>
              </a:lnSpc>
              <a:spcBef>
                <a:spcPts val="70"/>
              </a:spcBef>
            </a:pPr>
            <a:r>
              <a:rPr spc="5" dirty="0"/>
              <a:t>10</a:t>
            </a:r>
            <a:r>
              <a:rPr spc="10" dirty="0"/>
              <a:t>.1</a:t>
            </a:r>
          </a:p>
        </p:txBody>
      </p:sp>
      <p:sp>
        <p:nvSpPr>
          <p:cNvPr id="2" name="Title 1"/>
          <p:cNvSpPr>
            <a:spLocks noGrp="1"/>
          </p:cNvSpPr>
          <p:nvPr>
            <p:ph type="ctrTitle"/>
          </p:nvPr>
        </p:nvSpPr>
        <p:spPr>
          <a:xfrm>
            <a:off x="100508" y="45056"/>
            <a:ext cx="8968948" cy="402590"/>
          </a:xfrm>
        </p:spPr>
        <p:txBody>
          <a:bodyPr/>
          <a:lstStyle/>
          <a:p>
            <a:endParaRPr lang="en-US"/>
          </a:p>
        </p:txBody>
      </p:sp>
      <p:sp>
        <p:nvSpPr>
          <p:cNvPr id="18" name="object 3"/>
          <p:cNvSpPr txBox="1"/>
          <p:nvPr/>
        </p:nvSpPr>
        <p:spPr>
          <a:xfrm>
            <a:off x="350584" y="752897"/>
            <a:ext cx="7782560" cy="439223"/>
          </a:xfrm>
          <a:prstGeom prst="rect">
            <a:avLst/>
          </a:prstGeom>
        </p:spPr>
        <p:txBody>
          <a:bodyPr vert="horz" wrap="square" lIns="0" tIns="15875" rIns="0" bIns="0" rtlCol="0">
            <a:spAutoFit/>
          </a:bodyPr>
          <a:lstStyle/>
          <a:p>
            <a:pPr marL="12700">
              <a:lnSpc>
                <a:spcPct val="100000"/>
              </a:lnSpc>
              <a:spcBef>
                <a:spcPts val="125"/>
              </a:spcBef>
              <a:tabLst>
                <a:tab pos="3493135" algn="l"/>
              </a:tabLst>
            </a:pPr>
            <a:r>
              <a:rPr lang="en-US" sz="2750" spc="-5" dirty="0">
                <a:solidFill>
                  <a:srgbClr val="5B9BD4"/>
                </a:solidFill>
                <a:latin typeface="Calibri Light"/>
                <a:cs typeface="Calibri Light"/>
              </a:rPr>
              <a:t>Forms of IBM ACE 11.x</a:t>
            </a:r>
          </a:p>
        </p:txBody>
      </p:sp>
      <p:sp>
        <p:nvSpPr>
          <p:cNvPr id="3" name="Rectangle 2"/>
          <p:cNvSpPr/>
          <p:nvPr/>
        </p:nvSpPr>
        <p:spPr>
          <a:xfrm>
            <a:off x="838200" y="1551747"/>
            <a:ext cx="4572000" cy="1569660"/>
          </a:xfrm>
          <a:prstGeom prst="rect">
            <a:avLst/>
          </a:prstGeom>
        </p:spPr>
        <p:txBody>
          <a:bodyPr>
            <a:spAutoFit/>
          </a:bodyPr>
          <a:lstStyle/>
          <a:p>
            <a:endParaRPr lang="en-US" sz="1600" dirty="0">
              <a:solidFill>
                <a:srgbClr val="000000"/>
              </a:solidFill>
              <a:latin typeface="Wingdings 2" panose="05020102010507070707" pitchFamily="18" charset="2"/>
            </a:endParaRPr>
          </a:p>
          <a:p>
            <a:r>
              <a:rPr lang="en-US" sz="2000" dirty="0">
                <a:solidFill>
                  <a:srgbClr val="000000"/>
                </a:solidFill>
                <a:latin typeface="Wingdings 2" panose="05020102010507070707" pitchFamily="18" charset="2"/>
              </a:rPr>
              <a:t> </a:t>
            </a:r>
            <a:r>
              <a:rPr lang="en-US" dirty="0">
                <a:solidFill>
                  <a:srgbClr val="000000"/>
                </a:solidFill>
                <a:latin typeface="Arial" panose="020B0604020202020204" pitchFamily="34" charset="0"/>
              </a:rPr>
              <a:t>ACE/IIB on IBM Cloud </a:t>
            </a:r>
          </a:p>
          <a:p>
            <a:r>
              <a:rPr lang="en-US" sz="2000" dirty="0">
                <a:solidFill>
                  <a:srgbClr val="000000"/>
                </a:solidFill>
                <a:latin typeface="Wingdings 2" panose="05020102010507070707" pitchFamily="18" charset="2"/>
              </a:rPr>
              <a:t> </a:t>
            </a:r>
            <a:r>
              <a:rPr lang="en-US" dirty="0">
                <a:solidFill>
                  <a:srgbClr val="000000"/>
                </a:solidFill>
                <a:latin typeface="Arial" panose="020B0604020202020204" pitchFamily="34" charset="0"/>
              </a:rPr>
              <a:t>ACE/IIB on </a:t>
            </a:r>
            <a:r>
              <a:rPr lang="en-US" dirty="0" err="1">
                <a:solidFill>
                  <a:srgbClr val="000000"/>
                </a:solidFill>
                <a:latin typeface="Arial" panose="020B0604020202020204" pitchFamily="34" charset="0"/>
              </a:rPr>
              <a:t>prem</a:t>
            </a:r>
            <a:r>
              <a:rPr lang="en-US" dirty="0">
                <a:solidFill>
                  <a:srgbClr val="000000"/>
                </a:solidFill>
                <a:latin typeface="Arial" panose="020B0604020202020204" pitchFamily="34" charset="0"/>
              </a:rPr>
              <a:t> – Server/Virtual </a:t>
            </a:r>
          </a:p>
          <a:p>
            <a:r>
              <a:rPr lang="en-US" sz="2000" dirty="0">
                <a:solidFill>
                  <a:srgbClr val="000000"/>
                </a:solidFill>
                <a:latin typeface="Wingdings 2" panose="05020102010507070707" pitchFamily="18" charset="2"/>
              </a:rPr>
              <a:t> </a:t>
            </a:r>
            <a:r>
              <a:rPr lang="en-US" dirty="0">
                <a:solidFill>
                  <a:srgbClr val="000000"/>
                </a:solidFill>
                <a:latin typeface="Arial" panose="020B0604020202020204" pitchFamily="34" charset="0"/>
              </a:rPr>
              <a:t>ACE/IIB on ICP </a:t>
            </a:r>
          </a:p>
          <a:p>
            <a:r>
              <a:rPr lang="en-US" sz="2000" dirty="0">
                <a:solidFill>
                  <a:srgbClr val="000000"/>
                </a:solidFill>
                <a:latin typeface="Wingdings 2" panose="05020102010507070707" pitchFamily="18" charset="2"/>
              </a:rPr>
              <a:t> </a:t>
            </a:r>
            <a:r>
              <a:rPr lang="en-US" dirty="0">
                <a:solidFill>
                  <a:srgbClr val="000000"/>
                </a:solidFill>
                <a:latin typeface="Arial" panose="020B0604020202020204" pitchFamily="34" charset="0"/>
              </a:rPr>
              <a:t>ACE/IIB in Docker </a:t>
            </a:r>
          </a:p>
        </p:txBody>
      </p:sp>
      <p:pic>
        <p:nvPicPr>
          <p:cNvPr id="17" name="Picture 16"/>
          <p:cNvPicPr>
            <a:picLocks noChangeAspect="1"/>
          </p:cNvPicPr>
          <p:nvPr/>
        </p:nvPicPr>
        <p:blipFill>
          <a:blip r:embed="rId2"/>
          <a:stretch>
            <a:fillRect/>
          </a:stretch>
        </p:blipFill>
        <p:spPr>
          <a:xfrm>
            <a:off x="6954571" y="45056"/>
            <a:ext cx="2188937" cy="447859"/>
          </a:xfrm>
          <a:prstGeom prst="rect">
            <a:avLst/>
          </a:prstGeom>
        </p:spPr>
      </p:pic>
      <p:grpSp>
        <p:nvGrpSpPr>
          <p:cNvPr id="19" name="Group 18"/>
          <p:cNvGrpSpPr/>
          <p:nvPr/>
        </p:nvGrpSpPr>
        <p:grpSpPr>
          <a:xfrm>
            <a:off x="13363" y="-6812"/>
            <a:ext cx="9144000" cy="524636"/>
            <a:chOff x="380" y="0"/>
            <a:chExt cx="9144000" cy="524636"/>
          </a:xfrm>
        </p:grpSpPr>
        <p:grpSp>
          <p:nvGrpSpPr>
            <p:cNvPr id="20" name="Group 19"/>
            <p:cNvGrpSpPr/>
            <p:nvPr/>
          </p:nvGrpSpPr>
          <p:grpSpPr>
            <a:xfrm>
              <a:off x="380" y="0"/>
              <a:ext cx="9144000" cy="524636"/>
              <a:chOff x="380" y="0"/>
              <a:chExt cx="9144000" cy="524636"/>
            </a:xfrm>
          </p:grpSpPr>
          <p:grpSp>
            <p:nvGrpSpPr>
              <p:cNvPr id="30" name="Group 29"/>
              <p:cNvGrpSpPr/>
              <p:nvPr/>
            </p:nvGrpSpPr>
            <p:grpSpPr>
              <a:xfrm>
                <a:off x="380" y="0"/>
                <a:ext cx="9144000" cy="524636"/>
                <a:chOff x="380" y="0"/>
                <a:chExt cx="9144000" cy="524636"/>
              </a:xfrm>
            </p:grpSpPr>
            <p:sp>
              <p:nvSpPr>
                <p:cNvPr id="32" name="object 9"/>
                <p:cNvSpPr/>
                <p:nvPr/>
              </p:nvSpPr>
              <p:spPr>
                <a:xfrm>
                  <a:off x="380" y="2666"/>
                  <a:ext cx="9144000" cy="521970"/>
                </a:xfrm>
                <a:custGeom>
                  <a:avLst/>
                  <a:gdLst/>
                  <a:ahLst/>
                  <a:cxnLst/>
                  <a:rect l="l" t="t" r="r" b="b"/>
                  <a:pathLst>
                    <a:path w="9144000" h="521970">
                      <a:moveTo>
                        <a:pt x="0" y="521969"/>
                      </a:moveTo>
                      <a:lnTo>
                        <a:pt x="9143619" y="521969"/>
                      </a:lnTo>
                      <a:lnTo>
                        <a:pt x="9143619" y="0"/>
                      </a:lnTo>
                      <a:lnTo>
                        <a:pt x="0" y="0"/>
                      </a:lnTo>
                      <a:lnTo>
                        <a:pt x="0" y="521969"/>
                      </a:lnTo>
                      <a:close/>
                    </a:path>
                  </a:pathLst>
                </a:custGeom>
                <a:solidFill>
                  <a:srgbClr val="5B9BD4"/>
                </a:solidFill>
              </p:spPr>
              <p:txBody>
                <a:bodyPr wrap="square" lIns="0" tIns="0" rIns="0" bIns="0" rtlCol="0"/>
                <a:lstStyle/>
                <a:p>
                  <a:endParaRPr/>
                </a:p>
              </p:txBody>
            </p:sp>
            <p:sp>
              <p:nvSpPr>
                <p:cNvPr id="33" name="object 10"/>
                <p:cNvSpPr/>
                <p:nvPr/>
              </p:nvSpPr>
              <p:spPr>
                <a:xfrm>
                  <a:off x="380" y="0"/>
                  <a:ext cx="9144000" cy="13335"/>
                </a:xfrm>
                <a:custGeom>
                  <a:avLst/>
                  <a:gdLst/>
                  <a:ahLst/>
                  <a:cxnLst/>
                  <a:rect l="l" t="t" r="r" b="b"/>
                  <a:pathLst>
                    <a:path w="9144000" h="13335">
                      <a:moveTo>
                        <a:pt x="0" y="12953"/>
                      </a:moveTo>
                      <a:lnTo>
                        <a:pt x="9143619" y="12953"/>
                      </a:lnTo>
                      <a:lnTo>
                        <a:pt x="9143619" y="0"/>
                      </a:lnTo>
                      <a:lnTo>
                        <a:pt x="0" y="0"/>
                      </a:lnTo>
                      <a:lnTo>
                        <a:pt x="0" y="12953"/>
                      </a:lnTo>
                      <a:close/>
                    </a:path>
                  </a:pathLst>
                </a:custGeom>
                <a:solidFill>
                  <a:srgbClr val="41709C"/>
                </a:solidFill>
              </p:spPr>
              <p:txBody>
                <a:bodyPr wrap="square" lIns="0" tIns="0" rIns="0" bIns="0" rtlCol="0"/>
                <a:lstStyle/>
                <a:p>
                  <a:endParaRPr/>
                </a:p>
              </p:txBody>
            </p:sp>
            <p:sp>
              <p:nvSpPr>
                <p:cNvPr id="34" name="object 11"/>
                <p:cNvSpPr/>
                <p:nvPr/>
              </p:nvSpPr>
              <p:spPr>
                <a:xfrm>
                  <a:off x="380" y="2666"/>
                  <a:ext cx="9144000" cy="521970"/>
                </a:xfrm>
                <a:custGeom>
                  <a:avLst/>
                  <a:gdLst/>
                  <a:ahLst/>
                  <a:cxnLst/>
                  <a:rect l="l" t="t" r="r" b="b"/>
                  <a:pathLst>
                    <a:path w="9144000" h="521970">
                      <a:moveTo>
                        <a:pt x="9143619" y="521970"/>
                      </a:moveTo>
                      <a:lnTo>
                        <a:pt x="0" y="521970"/>
                      </a:lnTo>
                      <a:lnTo>
                        <a:pt x="0" y="0"/>
                      </a:lnTo>
                    </a:path>
                  </a:pathLst>
                </a:custGeom>
                <a:ln w="12954">
                  <a:solidFill>
                    <a:srgbClr val="41709C"/>
                  </a:solidFill>
                </a:ln>
              </p:spPr>
              <p:txBody>
                <a:bodyPr wrap="square" lIns="0" tIns="0" rIns="0" bIns="0" rtlCol="0"/>
                <a:lstStyle/>
                <a:p>
                  <a:endParaRPr/>
                </a:p>
              </p:txBody>
            </p:sp>
            <p:sp>
              <p:nvSpPr>
                <p:cNvPr id="35" name="object 14"/>
                <p:cNvSpPr/>
                <p:nvPr/>
              </p:nvSpPr>
              <p:spPr>
                <a:xfrm>
                  <a:off x="83439" y="98678"/>
                  <a:ext cx="196850" cy="262890"/>
                </a:xfrm>
                <a:custGeom>
                  <a:avLst/>
                  <a:gdLst/>
                  <a:ahLst/>
                  <a:cxnLst/>
                  <a:rect l="l" t="t" r="r" b="b"/>
                  <a:pathLst>
                    <a:path w="196850" h="262890">
                      <a:moveTo>
                        <a:pt x="98298" y="0"/>
                      </a:moveTo>
                      <a:lnTo>
                        <a:pt x="0" y="0"/>
                      </a:lnTo>
                      <a:lnTo>
                        <a:pt x="98298" y="131445"/>
                      </a:lnTo>
                      <a:lnTo>
                        <a:pt x="0" y="262890"/>
                      </a:lnTo>
                      <a:lnTo>
                        <a:pt x="98298" y="262890"/>
                      </a:lnTo>
                      <a:lnTo>
                        <a:pt x="196596" y="131445"/>
                      </a:lnTo>
                      <a:lnTo>
                        <a:pt x="98298" y="0"/>
                      </a:lnTo>
                      <a:close/>
                    </a:path>
                  </a:pathLst>
                </a:custGeom>
                <a:solidFill>
                  <a:srgbClr val="FFFFFF"/>
                </a:solidFill>
              </p:spPr>
              <p:txBody>
                <a:bodyPr wrap="square" lIns="0" tIns="0" rIns="0" bIns="0" rtlCol="0"/>
                <a:lstStyle/>
                <a:p>
                  <a:endParaRPr/>
                </a:p>
              </p:txBody>
            </p:sp>
            <p:sp>
              <p:nvSpPr>
                <p:cNvPr id="36" name="object 15"/>
                <p:cNvSpPr/>
                <p:nvPr/>
              </p:nvSpPr>
              <p:spPr>
                <a:xfrm>
                  <a:off x="83439" y="98678"/>
                  <a:ext cx="196850" cy="262890"/>
                </a:xfrm>
                <a:custGeom>
                  <a:avLst/>
                  <a:gdLst/>
                  <a:ahLst/>
                  <a:cxnLst/>
                  <a:rect l="l" t="t" r="r" b="b"/>
                  <a:pathLst>
                    <a:path w="196850" h="262890">
                      <a:moveTo>
                        <a:pt x="0" y="0"/>
                      </a:moveTo>
                      <a:lnTo>
                        <a:pt x="98298" y="0"/>
                      </a:lnTo>
                      <a:lnTo>
                        <a:pt x="196596" y="131445"/>
                      </a:lnTo>
                      <a:lnTo>
                        <a:pt x="98298" y="262890"/>
                      </a:lnTo>
                      <a:lnTo>
                        <a:pt x="0" y="262890"/>
                      </a:lnTo>
                      <a:lnTo>
                        <a:pt x="98298" y="131445"/>
                      </a:lnTo>
                      <a:lnTo>
                        <a:pt x="0" y="0"/>
                      </a:lnTo>
                      <a:close/>
                    </a:path>
                  </a:pathLst>
                </a:custGeom>
                <a:ln w="12953">
                  <a:solidFill>
                    <a:srgbClr val="5B9BD4"/>
                  </a:solidFill>
                </a:ln>
              </p:spPr>
              <p:txBody>
                <a:bodyPr wrap="square" lIns="0" tIns="0" rIns="0" bIns="0" rtlCol="0"/>
                <a:lstStyle/>
                <a:p>
                  <a:endParaRPr/>
                </a:p>
              </p:txBody>
            </p:sp>
            <p:sp>
              <p:nvSpPr>
                <p:cNvPr id="37" name="object 4"/>
                <p:cNvSpPr/>
                <p:nvPr/>
              </p:nvSpPr>
              <p:spPr>
                <a:xfrm>
                  <a:off x="6999492" y="129973"/>
                  <a:ext cx="1996440" cy="272795"/>
                </a:xfrm>
                <a:prstGeom prst="rect">
                  <a:avLst/>
                </a:prstGeom>
                <a:blipFill>
                  <a:blip r:embed="rId3" cstate="print">
                    <a:extLst>
                      <a:ext uri="{BEBA8EAE-BF5A-486C-A8C5-ECC9F3942E4B}">
                        <a14:imgProps xmlns:a14="http://schemas.microsoft.com/office/drawing/2010/main">
                          <a14:imgLayer r:embed="rId4">
                            <a14:imgEffect>
                              <a14:brightnessContrast bright="100000" contrast="100000"/>
                            </a14:imgEffect>
                          </a14:imgLayer>
                        </a14:imgProps>
                      </a:ext>
                    </a:extLst>
                  </a:blip>
                  <a:stretch>
                    <a:fillRect/>
                  </a:stretch>
                </a:blipFill>
              </p:spPr>
              <p:txBody>
                <a:bodyPr wrap="square" lIns="0" tIns="0" rIns="0" bIns="0" rtlCol="0"/>
                <a:lstStyle/>
                <a:p>
                  <a:endParaRPr/>
                </a:p>
              </p:txBody>
            </p:sp>
          </p:grpSp>
          <p:sp>
            <p:nvSpPr>
              <p:cNvPr id="31" name="object 13"/>
              <p:cNvSpPr txBox="1"/>
              <p:nvPr/>
            </p:nvSpPr>
            <p:spPr>
              <a:xfrm>
                <a:off x="441196" y="54153"/>
                <a:ext cx="3368804" cy="337912"/>
              </a:xfrm>
              <a:prstGeom prst="rect">
                <a:avLst/>
              </a:prstGeom>
            </p:spPr>
            <p:txBody>
              <a:bodyPr vert="horz" wrap="square" lIns="0" tIns="14604" rIns="0" bIns="0" rtlCol="0">
                <a:spAutoFit/>
              </a:bodyPr>
              <a:lstStyle/>
              <a:p>
                <a:pPr marL="12700">
                  <a:lnSpc>
                    <a:spcPct val="100000"/>
                  </a:lnSpc>
                  <a:spcBef>
                    <a:spcPts val="114"/>
                  </a:spcBef>
                </a:pPr>
                <a:r>
                  <a:rPr sz="2100" spc="5" dirty="0">
                    <a:solidFill>
                      <a:srgbClr val="FFFFFF"/>
                    </a:solidFill>
                    <a:latin typeface="Calibri"/>
                    <a:cs typeface="Calibri"/>
                  </a:rPr>
                  <a:t>IBM </a:t>
                </a:r>
                <a:r>
                  <a:rPr lang="en-US" sz="2100" dirty="0">
                    <a:solidFill>
                      <a:srgbClr val="FFFFFF"/>
                    </a:solidFill>
                    <a:latin typeface="Calibri"/>
                    <a:cs typeface="Calibri"/>
                  </a:rPr>
                  <a:t>Integration Bus </a:t>
                </a:r>
                <a:r>
                  <a:rPr sz="2100" spc="-55" dirty="0">
                    <a:solidFill>
                      <a:srgbClr val="FFFFFF"/>
                    </a:solidFill>
                    <a:latin typeface="Calibri"/>
                    <a:cs typeface="Calibri"/>
                  </a:rPr>
                  <a:t> </a:t>
                </a:r>
                <a:r>
                  <a:rPr sz="2100" spc="-20" dirty="0">
                    <a:solidFill>
                      <a:srgbClr val="FFFFFF"/>
                    </a:solidFill>
                    <a:latin typeface="Calibri"/>
                    <a:cs typeface="Calibri"/>
                  </a:rPr>
                  <a:t>Training</a:t>
                </a:r>
                <a:endParaRPr sz="2100" dirty="0">
                  <a:latin typeface="Calibri"/>
                  <a:cs typeface="Calibri"/>
                </a:endParaRPr>
              </a:p>
            </p:txBody>
          </p:sp>
        </p:grpSp>
        <p:pic>
          <p:nvPicPr>
            <p:cNvPr id="29" name="Picture 28"/>
            <p:cNvPicPr>
              <a:picLocks noChangeAspect="1"/>
            </p:cNvPicPr>
            <p:nvPr/>
          </p:nvPicPr>
          <p:blipFill>
            <a:blip r:embed="rId2"/>
            <a:stretch>
              <a:fillRect/>
            </a:stretch>
          </p:blipFill>
          <p:spPr>
            <a:xfrm>
              <a:off x="6954571" y="60916"/>
              <a:ext cx="2188937" cy="447859"/>
            </a:xfrm>
            <a:prstGeom prst="rect">
              <a:avLst/>
            </a:prstGeom>
          </p:spPr>
        </p:pic>
      </p:grpSp>
    </p:spTree>
    <p:extLst>
      <p:ext uri="{BB962C8B-B14F-4D97-AF65-F5344CB8AC3E}">
        <p14:creationId xmlns:p14="http://schemas.microsoft.com/office/powerpoint/2010/main" val="3041842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967</TotalTime>
  <Words>1500</Words>
  <Application>Microsoft Office PowerPoint</Application>
  <PresentationFormat>On-screen Show (4:3)</PresentationFormat>
  <Paragraphs>256</Paragraphs>
  <Slides>32</Slides>
  <Notes>0</Notes>
  <HiddenSlides>8</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Calibri</vt:lpstr>
      <vt:lpstr>Calibri Light</vt:lpstr>
      <vt:lpstr>Courier New</vt:lpstr>
      <vt:lpstr>Times New Roman</vt:lpstr>
      <vt:lpstr>TimesNewRomanPSMT</vt:lpstr>
      <vt:lpstr>Wingdings</vt:lpstr>
      <vt:lpstr>Wingdings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Systems ltd.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Hamad Ur Rehman</dc:creator>
  <cp:lastModifiedBy>Syed Moazzam Waseem</cp:lastModifiedBy>
  <cp:revision>231</cp:revision>
  <dcterms:created xsi:type="dcterms:W3CDTF">2019-08-22T15:21:39Z</dcterms:created>
  <dcterms:modified xsi:type="dcterms:W3CDTF">2022-11-17T10:02:42Z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2019-05-05T00:00:00Z</vt:filetime>
  </property>
  <property fmtid="{D5CDD505-2E9C-101B-9397-08002B2CF9AE}" pid="3" name="Creator">
    <vt:lpwstr>Acrobat PDFMaker 19 for PowerPoint</vt:lpwstr>
  </property>
  <property fmtid="{D5CDD505-2E9C-101B-9397-08002B2CF9AE}" pid="4" name="LastSaved">
    <vt:filetime>2019-08-22T00:00:00Z</vt:filetime>
  </property>
</Properties>
</file>